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6858000" cy="9906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1" d="100"/>
          <a:sy n="51" d="100"/>
        </p:scale>
        <p:origin x="2084" y="-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283873-D949-46AF-BE1C-8A334203DB35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309B5-BF55-4440-80D3-DFE4356EDF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9605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A1309B5-BF55-4440-80D3-DFE4356EDFE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8170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DEC5425-556A-42B8-A41E-01E5BEA59C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BDE4B7B-CD49-4AB8-9E37-F719A3862B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32BC26E-FFF6-4619-8BD1-D61AB2362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7E6882-F842-42D1-A311-FEA501031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03F22C-BBBD-46B1-B977-F8627A442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409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92AD93-2909-44EA-BED9-75AECDF1EA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73EF964-B02A-45B1-A6D4-1C22FB8919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5311D8C-43F0-4FD1-A14F-50486EF3D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75C3A13-E10B-44F6-9344-A8E2C80C4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15FFD43-CBE1-4811-A0CF-996AB6080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834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3E43E690-34A2-4BA6-AC46-85AA34B57F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627ACA3-A12A-4CAF-AA36-B431E19A3D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BB7718B-5A36-4BFD-A013-14149BC9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159C33D-7850-4464-957F-A18CF5FE6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793AE90-AF9C-4A58-BBBC-49E70AF50A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4132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5422AF-5920-476A-9381-D6B5CCE7C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15935E-A7E1-4896-ABAE-90145FD456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D049C0-5BD1-4A91-A7A7-714FDFACA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8A3C054-3BDF-4E40-AF2D-BB790F9EC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BAF08DF-69FF-4DD4-A378-5F1D2FE6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0143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D7C672-6FAE-421B-A446-FAF9F7289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9AA528D-F430-4F74-A324-13C70E2377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B1C8BE8-2FF6-436B-8FB9-0056F741D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88FB33-7F3C-4FFE-A217-E8A1DCB1E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1FCB72-BE48-452A-B0D4-71564C6FB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450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44C21B1-9FFE-4E0F-A0CD-E64F3861D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A5DB63E-9CB5-4912-8EE8-4A5F0BCCB8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EB35142-D68E-430A-9995-4D73E3258E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3F37B2C-49CC-488E-98EA-95B42A349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864F252-4EBD-474B-A5BB-8DB7D8D54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BD43903-CE6C-45CE-A8AD-01C6165E7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8710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DB4A68-4E21-44AC-B0A0-04967BBC6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59C4CB-8FFB-4EF9-9169-494969F763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1432268-123F-4FED-90BD-6F6150D58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7D97136-AABA-4500-AD84-D0BB0061107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75BDA86-986F-49DE-AD6D-82AB497481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6639C5D-3A06-4E75-BD86-CAB90101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82D4556-6651-4F06-B282-3E4BFAC90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7950EEA-5CE9-4EB3-B034-6E49D23FB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468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34A22F-8140-494E-8A39-8B3EB2AC3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1599A4C-1AAC-4A3E-9036-B8ACE5EB71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A122564-A548-4DB9-90F0-5FC297CD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ECD3F53-D9FE-4569-AE0F-36648FCCB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0186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D8160D9-379C-4FF8-AAF7-25BB28CC6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D8CB2F6-9855-4FA3-91C6-625C18D285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1E344F4-B98A-447D-9FF1-59346240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1364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8B8E2A-4466-451A-800A-9A85B613A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31C3B9-E83E-4A36-A416-0DFCCBC600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43C9C9A-7D81-4B94-8882-A64D7E382E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25F49C7-C1D9-4153-B654-952F3B0F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2D1E57-4BB7-40F2-A0B3-EF46FB92B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716477-1933-43DB-966E-CCD46C8CF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80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49308A-420C-4E99-9D86-97746B0A8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DA82DC9-4DBB-4EAF-8D27-3C13B9C251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D6747B3-DA21-44D4-B591-786722C24D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F44324-A2D8-47F2-A9F8-743E4747E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E1417F-9003-4545-811D-BE7781D1C6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231F86B-0D89-41C5-B96A-0C26460CE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4114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D78C274-997F-44C5-B7F3-4F0A4DF30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ED41687-F8F9-4539-8481-8A39227B7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0C8455-D0B6-4350-B44B-794AB8F037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F6268-E0A3-43B8-941F-4E45B662674A}" type="datetimeFigureOut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BAF2F7-9B17-48A9-AA47-3EEB54589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1A086A-2462-4916-AB56-E9443FB8B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FC6B2-AAFA-42E1-9287-F8D9AEDF50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4338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BB5E142C-811E-4018-8A3E-7F4339032286}"/>
              </a:ext>
            </a:extLst>
          </p:cNvPr>
          <p:cNvSpPr txBox="1"/>
          <p:nvPr/>
        </p:nvSpPr>
        <p:spPr>
          <a:xfrm>
            <a:off x="4109980" y="9496982"/>
            <a:ext cx="2688106" cy="2308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ash"/>
          </a:ln>
        </p:spPr>
        <p:txBody>
          <a:bodyPr wrap="square" rtlCol="0" anchor="b" anchorCtr="0">
            <a:spAutoFit/>
          </a:bodyPr>
          <a:lstStyle/>
          <a:p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郵送にて提出する際、</a:t>
            </a:r>
            <a:r>
              <a:rPr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宛名としてご利用</a:t>
            </a:r>
            <a:r>
              <a: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ください。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A0E6B7D-9321-4BFB-816D-2F035BE425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8615" y="151724"/>
            <a:ext cx="4722201" cy="383058"/>
          </a:xfrm>
          <a:prstGeom prst="rect">
            <a:avLst/>
          </a:prstGeom>
          <a:solidFill>
            <a:srgbClr val="FFFFFF"/>
          </a:solidFill>
          <a:ln w="50800" cmpd="thickThin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自主防災会　</a:t>
            </a:r>
            <a:r>
              <a:rPr kumimoji="0" lang="ja-JP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提出</a:t>
            </a:r>
            <a:r>
              <a:rPr kumimoji="0" lang="ja-JP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書類</a:t>
            </a:r>
            <a:r>
              <a:rPr kumimoji="0" lang="ja-JP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チェックリスト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443B99E8-5FE5-400F-8DDE-882D15EF60F7}"/>
              </a:ext>
            </a:extLst>
          </p:cNvPr>
          <p:cNvSpPr/>
          <p:nvPr/>
        </p:nvSpPr>
        <p:spPr>
          <a:xfrm>
            <a:off x="492405" y="706215"/>
            <a:ext cx="6327495" cy="1680063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49251AE8-6837-4AEF-BCB0-93370379A013}"/>
              </a:ext>
            </a:extLst>
          </p:cNvPr>
          <p:cNvSpPr/>
          <p:nvPr/>
        </p:nvSpPr>
        <p:spPr>
          <a:xfrm>
            <a:off x="40320" y="706217"/>
            <a:ext cx="459330" cy="1680061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必ず提出</a:t>
            </a: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F075BD67-243F-437D-AF6C-8DA6722174E7}"/>
              </a:ext>
            </a:extLst>
          </p:cNvPr>
          <p:cNvGrpSpPr/>
          <p:nvPr/>
        </p:nvGrpSpPr>
        <p:grpSpPr>
          <a:xfrm>
            <a:off x="636249" y="772658"/>
            <a:ext cx="6074635" cy="1538207"/>
            <a:chOff x="497840" y="975360"/>
            <a:chExt cx="6043036" cy="1084103"/>
          </a:xfrm>
          <a:solidFill>
            <a:schemeClr val="bg1">
              <a:lumMod val="95000"/>
            </a:schemeClr>
          </a:solidFill>
        </p:grpSpPr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5755773E-407F-4F6E-8B4D-20F30D875262}"/>
                </a:ext>
              </a:extLst>
            </p:cNvPr>
            <p:cNvSpPr/>
            <p:nvPr/>
          </p:nvSpPr>
          <p:spPr>
            <a:xfrm>
              <a:off x="497840" y="975360"/>
              <a:ext cx="6043036" cy="1084103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endParaRPr kumimoji="1" lang="ja-JP" altLang="en-US" dirty="0"/>
            </a:p>
          </p:txBody>
        </p:sp>
        <p:grpSp>
          <p:nvGrpSpPr>
            <p:cNvPr id="36" name="グループ化 35">
              <a:extLst>
                <a:ext uri="{FF2B5EF4-FFF2-40B4-BE49-F238E27FC236}">
                  <a16:creationId xmlns:a16="http://schemas.microsoft.com/office/drawing/2014/main" id="{3E7A7CE9-C351-4B66-A73E-5892553CAE34}"/>
                </a:ext>
              </a:extLst>
            </p:cNvPr>
            <p:cNvGrpSpPr/>
            <p:nvPr/>
          </p:nvGrpSpPr>
          <p:grpSpPr>
            <a:xfrm>
              <a:off x="1074355" y="1107717"/>
              <a:ext cx="3419374" cy="259104"/>
              <a:chOff x="1357327" y="1595718"/>
              <a:chExt cx="3300532" cy="259104"/>
            </a:xfrm>
            <a:grpFill/>
          </p:grpSpPr>
          <p:sp>
            <p:nvSpPr>
              <p:cNvPr id="38" name="正方形/長方形 37">
                <a:extLst>
                  <a:ext uri="{FF2B5EF4-FFF2-40B4-BE49-F238E27FC236}">
                    <a16:creationId xmlns:a16="http://schemas.microsoft.com/office/drawing/2014/main" id="{3348A705-273B-4279-A81F-EA0A4804128F}"/>
                  </a:ext>
                </a:extLst>
              </p:cNvPr>
              <p:cNvSpPr/>
              <p:nvPr/>
            </p:nvSpPr>
            <p:spPr>
              <a:xfrm>
                <a:off x="1695133" y="1595718"/>
                <a:ext cx="2962726" cy="2591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 anchorCtr="1"/>
              <a:lstStyle/>
              <a:p>
                <a:r>
                  <a:rPr kumimoji="0" lang="zh-TW" altLang="en-US" sz="1400" b="1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自主防災会訓練等報告書</a:t>
                </a:r>
                <a:r>
                  <a:rPr kumimoji="0" lang="ja-JP" altLang="en-US" sz="1400" b="1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 </a:t>
                </a:r>
                <a:r>
                  <a:rPr kumimoji="0" lang="en-US" altLang="ja-JP" sz="11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(</a:t>
                </a:r>
                <a:r>
                  <a:rPr kumimoji="0" lang="ja-JP" altLang="en-US" sz="11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様式第５号</a:t>
                </a:r>
                <a:r>
                  <a:rPr kumimoji="0" lang="en-US" altLang="ja-JP" sz="11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)</a:t>
                </a:r>
                <a:endParaRPr kumimoji="0" lang="zh-TW" altLang="en-US" sz="14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正方形/長方形 38">
                <a:extLst>
                  <a:ext uri="{FF2B5EF4-FFF2-40B4-BE49-F238E27FC236}">
                    <a16:creationId xmlns:a16="http://schemas.microsoft.com/office/drawing/2014/main" id="{1A09337B-E2F0-43F2-8539-E36C96ED2118}"/>
                  </a:ext>
                </a:extLst>
              </p:cNvPr>
              <p:cNvSpPr/>
              <p:nvPr/>
            </p:nvSpPr>
            <p:spPr>
              <a:xfrm>
                <a:off x="1357327" y="1595718"/>
                <a:ext cx="337806" cy="259104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sz="1400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sp>
          <p:nvSpPr>
            <p:cNvPr id="37" name="テキスト ボックス 36">
              <a:extLst>
                <a:ext uri="{FF2B5EF4-FFF2-40B4-BE49-F238E27FC236}">
                  <a16:creationId xmlns:a16="http://schemas.microsoft.com/office/drawing/2014/main" id="{3124360A-7346-4BE1-956E-5AD31C248A9F}"/>
                </a:ext>
              </a:extLst>
            </p:cNvPr>
            <p:cNvSpPr txBox="1"/>
            <p:nvPr/>
          </p:nvSpPr>
          <p:spPr>
            <a:xfrm>
              <a:off x="536702" y="1472489"/>
              <a:ext cx="5957613" cy="21691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ja-JP" altLang="en-US" sz="1200" b="1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令和６年度</a:t>
              </a:r>
              <a:r>
                <a:rPr lang="en-US" altLang="ja-JP" sz="10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(</a:t>
              </a:r>
              <a:r>
                <a:rPr kumimoji="1" lang="ja-JP" altLang="en-US" sz="10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令和６年４月～令和７年３月</a:t>
              </a:r>
              <a:r>
                <a:rPr kumimoji="1" lang="en-US" altLang="ja-JP" sz="10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)</a:t>
              </a:r>
              <a:r>
                <a:rPr lang="ja-JP" altLang="en-US" sz="12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に行った</a:t>
              </a:r>
              <a:r>
                <a:rPr kumimoji="1" lang="ja-JP" altLang="en-US" sz="12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防災訓練について</a:t>
              </a:r>
              <a:r>
                <a:rPr lang="ja-JP" altLang="en-US" sz="12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記入</a:t>
              </a:r>
              <a:r>
                <a:rPr kumimoji="1" lang="ja-JP" altLang="en-US" sz="12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してください。</a:t>
              </a:r>
              <a:r>
                <a:rPr kumimoji="1"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</a:t>
              </a:r>
            </a:p>
          </p:txBody>
        </p:sp>
      </p:grp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D26D1F1D-DB86-417B-BFC0-81E2B5901ABF}"/>
              </a:ext>
            </a:extLst>
          </p:cNvPr>
          <p:cNvSpPr/>
          <p:nvPr/>
        </p:nvSpPr>
        <p:spPr>
          <a:xfrm>
            <a:off x="490185" y="2553609"/>
            <a:ext cx="6327495" cy="4992705"/>
          </a:xfrm>
          <a:prstGeom prst="rect">
            <a:avLst/>
          </a:prstGeom>
          <a:solidFill>
            <a:schemeClr val="bg1"/>
          </a:solidFill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dirty="0">
              <a:solidFill>
                <a:schemeClr val="tx1"/>
              </a:solidFill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A70ECA11-DC7C-44BF-B0BF-52D56AE71FA6}"/>
              </a:ext>
            </a:extLst>
          </p:cNvPr>
          <p:cNvSpPr/>
          <p:nvPr/>
        </p:nvSpPr>
        <p:spPr>
          <a:xfrm>
            <a:off x="40320" y="2553610"/>
            <a:ext cx="458251" cy="4992704"/>
          </a:xfrm>
          <a:prstGeom prst="rect">
            <a:avLst/>
          </a:prstGeom>
          <a:solidFill>
            <a:schemeClr val="bg1">
              <a:lumMod val="95000"/>
            </a:schemeClr>
          </a:solidFill>
          <a:ln w="158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0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変更される場合　</a:t>
            </a:r>
            <a:r>
              <a:rPr kumimoji="0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提出</a:t>
            </a:r>
            <a:endParaRPr kumimoji="1" lang="ja-JP" altLang="en-US" sz="12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27" name="グループ化 26">
            <a:extLst>
              <a:ext uri="{FF2B5EF4-FFF2-40B4-BE49-F238E27FC236}">
                <a16:creationId xmlns:a16="http://schemas.microsoft.com/office/drawing/2014/main" id="{664E12C4-8A6A-436A-88FD-8CD07C69D32E}"/>
              </a:ext>
            </a:extLst>
          </p:cNvPr>
          <p:cNvGrpSpPr/>
          <p:nvPr/>
        </p:nvGrpSpPr>
        <p:grpSpPr>
          <a:xfrm>
            <a:off x="637475" y="2605850"/>
            <a:ext cx="6079109" cy="1252726"/>
            <a:chOff x="217419" y="-667500"/>
            <a:chExt cx="5967270" cy="614781"/>
          </a:xfrm>
          <a:solidFill>
            <a:schemeClr val="bg1">
              <a:lumMod val="95000"/>
            </a:schemeClr>
          </a:solidFill>
        </p:grpSpPr>
        <p:sp>
          <p:nvSpPr>
            <p:cNvPr id="28" name="正方形/長方形 27">
              <a:extLst>
                <a:ext uri="{FF2B5EF4-FFF2-40B4-BE49-F238E27FC236}">
                  <a16:creationId xmlns:a16="http://schemas.microsoft.com/office/drawing/2014/main" id="{35793F83-B42F-4731-ABD7-349775CF33AA}"/>
                </a:ext>
              </a:extLst>
            </p:cNvPr>
            <p:cNvSpPr/>
            <p:nvPr/>
          </p:nvSpPr>
          <p:spPr>
            <a:xfrm>
              <a:off x="217419" y="-667500"/>
              <a:ext cx="5967270" cy="233157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29" name="グループ化 28">
              <a:extLst>
                <a:ext uri="{FF2B5EF4-FFF2-40B4-BE49-F238E27FC236}">
                  <a16:creationId xmlns:a16="http://schemas.microsoft.com/office/drawing/2014/main" id="{AD27EEA3-5FB1-43AE-9799-E8F12804F559}"/>
                </a:ext>
              </a:extLst>
            </p:cNvPr>
            <p:cNvGrpSpPr/>
            <p:nvPr/>
          </p:nvGrpSpPr>
          <p:grpSpPr>
            <a:xfrm>
              <a:off x="1476619" y="-349104"/>
              <a:ext cx="3787948" cy="171443"/>
              <a:chOff x="1745609" y="138897"/>
              <a:chExt cx="3656296" cy="171443"/>
            </a:xfrm>
            <a:grpFill/>
          </p:grpSpPr>
          <p:sp>
            <p:nvSpPr>
              <p:cNvPr id="31" name="正方形/長方形 30">
                <a:extLst>
                  <a:ext uri="{FF2B5EF4-FFF2-40B4-BE49-F238E27FC236}">
                    <a16:creationId xmlns:a16="http://schemas.microsoft.com/office/drawing/2014/main" id="{E70E1E7D-5384-40A5-B189-3417FDF14C9F}"/>
                  </a:ext>
                </a:extLst>
              </p:cNvPr>
              <p:cNvSpPr/>
              <p:nvPr/>
            </p:nvSpPr>
            <p:spPr>
              <a:xfrm>
                <a:off x="2094686" y="138897"/>
                <a:ext cx="3307219" cy="171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kumimoji="0" lang="zh-TW" altLang="en-US" sz="1400" b="1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生駒市自主防災会変更届出書 </a:t>
                </a:r>
                <a:r>
                  <a:rPr kumimoji="0" lang="en-US" altLang="ja-JP" sz="11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(</a:t>
                </a:r>
                <a:r>
                  <a:rPr kumimoji="0" lang="ja-JP" altLang="en-US" sz="11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様式第７号</a:t>
                </a:r>
                <a:r>
                  <a:rPr kumimoji="0" lang="en-US" altLang="ja-JP" sz="1100" dirty="0">
                    <a:solidFill>
                      <a:schemeClr val="tx1"/>
                    </a:solidFill>
                    <a:latin typeface="BIZ UDゴシック" panose="020B0400000000000000" pitchFamily="49" charset="-128"/>
                    <a:ea typeface="BIZ UDゴシック" panose="020B0400000000000000" pitchFamily="49" charset="-128"/>
                    <a:cs typeface="Times New Roman" panose="02020603050405020304" pitchFamily="18" charset="0"/>
                  </a:rPr>
                  <a:t>)</a:t>
                </a:r>
                <a:endParaRPr kumimoji="0" lang="zh-TW" altLang="en-US" sz="1100" b="1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正方形/長方形 31">
                <a:extLst>
                  <a:ext uri="{FF2B5EF4-FFF2-40B4-BE49-F238E27FC236}">
                    <a16:creationId xmlns:a16="http://schemas.microsoft.com/office/drawing/2014/main" id="{1F2F5D46-88D3-4C48-A182-A1F855B68514}"/>
                  </a:ext>
                </a:extLst>
              </p:cNvPr>
              <p:cNvSpPr/>
              <p:nvPr/>
            </p:nvSpPr>
            <p:spPr>
              <a:xfrm>
                <a:off x="1745609" y="138897"/>
                <a:ext cx="349077" cy="171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>
                  <a:solidFill>
                    <a:schemeClr val="tx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endParaRPr>
              </a:p>
            </p:txBody>
          </p:sp>
        </p:grpSp>
        <p:sp>
          <p:nvSpPr>
            <p:cNvPr id="30" name="テキスト ボックス 29">
              <a:extLst>
                <a:ext uri="{FF2B5EF4-FFF2-40B4-BE49-F238E27FC236}">
                  <a16:creationId xmlns:a16="http://schemas.microsoft.com/office/drawing/2014/main" id="{00143F7E-30A7-491A-9608-2FBC0B57AD3A}"/>
                </a:ext>
              </a:extLst>
            </p:cNvPr>
            <p:cNvSpPr txBox="1"/>
            <p:nvPr/>
          </p:nvSpPr>
          <p:spPr>
            <a:xfrm>
              <a:off x="1838265" y="-168068"/>
              <a:ext cx="3143729" cy="11534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9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※</a:t>
              </a:r>
              <a:r>
                <a:rPr kumimoji="1" lang="ja-JP" altLang="en-US" sz="9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変更内容がわかるように、記入例を参考に提出してください。</a:t>
              </a:r>
            </a:p>
          </p:txBody>
        </p:sp>
      </p:grp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30AEB6E6-5648-4032-ABF3-82C734FDDEC0}"/>
              </a:ext>
            </a:extLst>
          </p:cNvPr>
          <p:cNvSpPr txBox="1"/>
          <p:nvPr/>
        </p:nvSpPr>
        <p:spPr>
          <a:xfrm>
            <a:off x="637475" y="2679987"/>
            <a:ext cx="349764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1.</a:t>
            </a:r>
            <a:r>
              <a:rPr kumimoji="0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新年度にかけて、</a:t>
            </a:r>
            <a:r>
              <a:rPr kumimoji="0" lang="ja-JP" altLang="en-US" sz="14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役員変更されますか？</a:t>
            </a:r>
            <a:endParaRPr lang="ja-JP" altLang="en-US" sz="14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7" name="フローチャート: 代替処理 56">
            <a:extLst>
              <a:ext uri="{FF2B5EF4-FFF2-40B4-BE49-F238E27FC236}">
                <a16:creationId xmlns:a16="http://schemas.microsoft.com/office/drawing/2014/main" id="{7D5136AC-4CF3-43B0-A442-DD6CA9F080BE}"/>
              </a:ext>
            </a:extLst>
          </p:cNvPr>
          <p:cNvSpPr/>
          <p:nvPr/>
        </p:nvSpPr>
        <p:spPr>
          <a:xfrm>
            <a:off x="4996546" y="2667191"/>
            <a:ext cx="751965" cy="33469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はい</a:t>
            </a:r>
          </a:p>
        </p:txBody>
      </p:sp>
      <p:sp>
        <p:nvSpPr>
          <p:cNvPr id="58" name="フローチャート: 他ページ結合子 57">
            <a:extLst>
              <a:ext uri="{FF2B5EF4-FFF2-40B4-BE49-F238E27FC236}">
                <a16:creationId xmlns:a16="http://schemas.microsoft.com/office/drawing/2014/main" id="{FA285796-2F85-464E-B6A7-E47257226D9E}"/>
              </a:ext>
            </a:extLst>
          </p:cNvPr>
          <p:cNvSpPr/>
          <p:nvPr/>
        </p:nvSpPr>
        <p:spPr>
          <a:xfrm>
            <a:off x="5271269" y="3030971"/>
            <a:ext cx="182764" cy="190614"/>
          </a:xfrm>
          <a:prstGeom prst="flowChartOffpageConnector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フローチャート: 代替処理 59">
            <a:extLst>
              <a:ext uri="{FF2B5EF4-FFF2-40B4-BE49-F238E27FC236}">
                <a16:creationId xmlns:a16="http://schemas.microsoft.com/office/drawing/2014/main" id="{6269A16E-C79D-4E44-A325-26A8951AD076}"/>
              </a:ext>
            </a:extLst>
          </p:cNvPr>
          <p:cNvSpPr/>
          <p:nvPr/>
        </p:nvSpPr>
        <p:spPr>
          <a:xfrm>
            <a:off x="4837379" y="6676704"/>
            <a:ext cx="1763388" cy="338554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すべて「いいえ」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F3A1CCEE-8A02-4F9C-9028-0A89D0F87DCE}"/>
              </a:ext>
            </a:extLst>
          </p:cNvPr>
          <p:cNvSpPr txBox="1"/>
          <p:nvPr/>
        </p:nvSpPr>
        <p:spPr>
          <a:xfrm>
            <a:off x="4215362" y="7031005"/>
            <a:ext cx="25027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zh-TW" altLang="en-US" sz="1200" b="1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自主防災会訓練等報告書</a:t>
            </a:r>
            <a:r>
              <a:rPr kumimoji="0"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(</a:t>
            </a:r>
            <a:r>
              <a:rPr kumimoji="0" lang="ja-JP" altLang="en-US" sz="8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様式第５号</a:t>
            </a:r>
            <a:r>
              <a:rPr kumimoji="0" lang="en-US" altLang="ja-JP" sz="800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)</a:t>
            </a:r>
            <a:r>
              <a:rPr lang="ja-JP" altLang="en-US" sz="1200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のみ提出してください。</a:t>
            </a:r>
            <a:endParaRPr lang="zh-TW" altLang="en-US" sz="12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grpSp>
        <p:nvGrpSpPr>
          <p:cNvPr id="73" name="グループ化 72">
            <a:extLst>
              <a:ext uri="{FF2B5EF4-FFF2-40B4-BE49-F238E27FC236}">
                <a16:creationId xmlns:a16="http://schemas.microsoft.com/office/drawing/2014/main" id="{27EA9046-FDD8-4C8E-9DF6-B34B16525495}"/>
              </a:ext>
            </a:extLst>
          </p:cNvPr>
          <p:cNvGrpSpPr/>
          <p:nvPr/>
        </p:nvGrpSpPr>
        <p:grpSpPr>
          <a:xfrm>
            <a:off x="131095" y="7736916"/>
            <a:ext cx="3780412" cy="1911803"/>
            <a:chOff x="203200" y="7958462"/>
            <a:chExt cx="3780412" cy="1911803"/>
          </a:xfrm>
        </p:grpSpPr>
        <p:sp>
          <p:nvSpPr>
            <p:cNvPr id="63" name="フローチャート: 代替処理 62">
              <a:extLst>
                <a:ext uri="{FF2B5EF4-FFF2-40B4-BE49-F238E27FC236}">
                  <a16:creationId xmlns:a16="http://schemas.microsoft.com/office/drawing/2014/main" id="{27BCC0C4-479A-4A5D-A527-7CFBC7819B6B}"/>
                </a:ext>
              </a:extLst>
            </p:cNvPr>
            <p:cNvSpPr/>
            <p:nvPr/>
          </p:nvSpPr>
          <p:spPr>
            <a:xfrm>
              <a:off x="203200" y="7958462"/>
              <a:ext cx="3780412" cy="1911803"/>
            </a:xfrm>
            <a:prstGeom prst="flowChartAlternateProcess">
              <a:avLst/>
            </a:prstGeom>
            <a:solidFill>
              <a:schemeClr val="bg1">
                <a:lumMod val="95000"/>
              </a:schemeClr>
            </a:solidFill>
            <a:ln w="19050" cmpd="dbl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Rectangle 3">
              <a:extLst>
                <a:ext uri="{FF2B5EF4-FFF2-40B4-BE49-F238E27FC236}">
                  <a16:creationId xmlns:a16="http://schemas.microsoft.com/office/drawing/2014/main" id="{270AA51C-9618-4CE0-9A65-7C7D78A6A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18362" y="8044277"/>
              <a:ext cx="3135503" cy="3077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spAutoFit/>
            </a:bodyPr>
            <a:lstStyle/>
            <a:p>
              <a:r>
                <a:rPr kumimoji="0"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  <a:cs typeface="Times New Roman" panose="02020603050405020304" pitchFamily="18" charset="0"/>
                </a:rPr>
                <a:t>提出期限 ： </a:t>
              </a:r>
              <a:r>
                <a:rPr kumimoji="0" lang="ja-JP" altLang="en-US" sz="1400" b="1" u="wavyHeavy" dirty="0">
                  <a:latin typeface="BIZ UDP明朝 Medium" panose="02020500000000000000" pitchFamily="18" charset="-128"/>
                  <a:ea typeface="BIZ UDP明朝 Medium" panose="02020500000000000000" pitchFamily="18" charset="-128"/>
                  <a:cs typeface="Times New Roman" panose="02020603050405020304" pitchFamily="18" charset="0"/>
                </a:rPr>
                <a:t>令和７年４月３０日（水）必着</a:t>
              </a:r>
              <a:endParaRPr kumimoji="0" lang="ja-JP" altLang="en-US" sz="1200" u="wavyHeavy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64" name="テキスト ボックス 63">
              <a:extLst>
                <a:ext uri="{FF2B5EF4-FFF2-40B4-BE49-F238E27FC236}">
                  <a16:creationId xmlns:a16="http://schemas.microsoft.com/office/drawing/2014/main" id="{E3B8B74B-F318-45C9-83BC-DF79679793B7}"/>
                </a:ext>
              </a:extLst>
            </p:cNvPr>
            <p:cNvSpPr txBox="1"/>
            <p:nvPr/>
          </p:nvSpPr>
          <p:spPr>
            <a:xfrm>
              <a:off x="1106887" y="8672627"/>
              <a:ext cx="2782645" cy="11532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生駒市役所　防災安全課 防災係</a:t>
              </a:r>
            </a:p>
            <a:p>
              <a:pPr>
                <a:lnSpc>
                  <a:spcPct val="150000"/>
                </a:lnSpc>
              </a:pPr>
              <a:r>
                <a:rPr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ＴＥＬ　 </a:t>
              </a:r>
              <a:r>
                <a:rPr lang="en-US" altLang="ja-JP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0743-74-1111 </a:t>
              </a:r>
              <a:endParaRPr lang="ja-JP" altLang="en-US" sz="900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ＦＡＸ　 </a:t>
              </a:r>
              <a:r>
                <a:rPr lang="en-US" altLang="ja-JP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0743-74-1196</a:t>
              </a:r>
            </a:p>
            <a:p>
              <a:pPr>
                <a:lnSpc>
                  <a:spcPct val="150000"/>
                </a:lnSpc>
              </a:pPr>
              <a:r>
                <a:rPr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メール  </a:t>
              </a:r>
              <a:r>
                <a:rPr lang="en-US" altLang="ja-JP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disaster@city.ikoma.lg.jp</a:t>
              </a: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3454914B-8F55-4802-85D4-76B3F763B009}"/>
                </a:ext>
              </a:extLst>
            </p:cNvPr>
            <p:cNvSpPr txBox="1"/>
            <p:nvPr/>
          </p:nvSpPr>
          <p:spPr>
            <a:xfrm>
              <a:off x="318362" y="8315941"/>
              <a:ext cx="331891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0"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  <a:cs typeface="Times New Roman" panose="02020603050405020304" pitchFamily="18" charset="0"/>
                </a:rPr>
                <a:t>提出方法 ： </a:t>
              </a:r>
              <a:r>
                <a:rPr lang="ja-JP" altLang="en-US" sz="12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郵送</a:t>
              </a:r>
              <a:r>
                <a:rPr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、</a:t>
              </a:r>
              <a:r>
                <a:rPr lang="ja-JP" altLang="en-US" sz="12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ＦＡＸ</a:t>
              </a:r>
              <a:r>
                <a:rPr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、</a:t>
              </a:r>
              <a:r>
                <a:rPr lang="ja-JP" altLang="en-US" sz="12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メール</a:t>
              </a:r>
              <a:r>
                <a:rPr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、</a:t>
              </a:r>
              <a:r>
                <a:rPr lang="ja-JP" altLang="en-US" sz="12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窓口、</a:t>
              </a:r>
              <a:endParaRPr lang="en-US" altLang="ja-JP" sz="1200" b="1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  <a:p>
              <a:r>
                <a:rPr lang="ja-JP" altLang="en-US" sz="12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　　　　　　　　</a:t>
              </a:r>
              <a:r>
                <a:rPr lang="en-US" altLang="ja-JP" sz="12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WEB</a:t>
              </a:r>
              <a:r>
                <a:rPr lang="ja-JP" altLang="en-US" sz="1200" b="1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フォーム</a:t>
              </a:r>
              <a:r>
                <a:rPr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  いずれか</a:t>
              </a:r>
              <a:endParaRPr kumimoji="1"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endParaRPr>
            </a:p>
          </p:txBody>
        </p:sp>
        <p:sp>
          <p:nvSpPr>
            <p:cNvPr id="66" name="テキスト ボックス 65">
              <a:extLst>
                <a:ext uri="{FF2B5EF4-FFF2-40B4-BE49-F238E27FC236}">
                  <a16:creationId xmlns:a16="http://schemas.microsoft.com/office/drawing/2014/main" id="{2B007377-1218-4EA0-A4F8-345A1403DAD7}"/>
                </a:ext>
              </a:extLst>
            </p:cNvPr>
            <p:cNvSpPr txBox="1"/>
            <p:nvPr/>
          </p:nvSpPr>
          <p:spPr>
            <a:xfrm>
              <a:off x="318362" y="8716485"/>
              <a:ext cx="93131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問合せ先 </a:t>
              </a:r>
              <a:r>
                <a:rPr lang="en-US" altLang="ja-JP" sz="1200" dirty="0">
                  <a:latin typeface="BIZ UDP明朝 Medium" panose="02020500000000000000" pitchFamily="18" charset="-128"/>
                  <a:ea typeface="BIZ UDP明朝 Medium" panose="02020500000000000000" pitchFamily="18" charset="-128"/>
                </a:rPr>
                <a:t>: </a:t>
              </a:r>
            </a:p>
          </p:txBody>
        </p:sp>
      </p:grpSp>
      <p:grpSp>
        <p:nvGrpSpPr>
          <p:cNvPr id="70" name="グループ化 69">
            <a:extLst>
              <a:ext uri="{FF2B5EF4-FFF2-40B4-BE49-F238E27FC236}">
                <a16:creationId xmlns:a16="http://schemas.microsoft.com/office/drawing/2014/main" id="{1C6F602A-F51F-4D9D-93D7-0B79355956AF}"/>
              </a:ext>
            </a:extLst>
          </p:cNvPr>
          <p:cNvGrpSpPr/>
          <p:nvPr/>
        </p:nvGrpSpPr>
        <p:grpSpPr>
          <a:xfrm>
            <a:off x="4109980" y="7736916"/>
            <a:ext cx="2688106" cy="1536698"/>
            <a:chOff x="4098774" y="8247967"/>
            <a:chExt cx="2688106" cy="1536698"/>
          </a:xfrm>
        </p:grpSpPr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D9FD6D46-5FDF-400E-B0DD-DB6A2FD50CD5}"/>
                </a:ext>
              </a:extLst>
            </p:cNvPr>
            <p:cNvSpPr txBox="1"/>
            <p:nvPr/>
          </p:nvSpPr>
          <p:spPr>
            <a:xfrm>
              <a:off x="4098774" y="8247967"/>
              <a:ext cx="2688106" cy="132715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prstDash val="dashDot"/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zh-TW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〒</a:t>
              </a:r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６３０</a:t>
              </a:r>
              <a:r>
                <a:rPr lang="en-US" altLang="ja-JP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-</a:t>
              </a:r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０２８８</a:t>
              </a:r>
              <a:endParaRPr lang="en-US" altLang="zh-TW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ct val="150000"/>
                </a:lnSpc>
              </a:pPr>
              <a:r>
                <a:rPr lang="zh-TW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奈良県生駒市東新町</a:t>
              </a:r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８</a:t>
              </a:r>
              <a:r>
                <a:rPr lang="zh-TW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番</a:t>
              </a:r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３８</a:t>
              </a:r>
              <a:r>
                <a:rPr lang="zh-TW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号</a:t>
              </a:r>
              <a:endParaRPr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  生駒市役所</a:t>
              </a:r>
            </a:p>
            <a:p>
              <a:r>
                <a:rPr lang="ja-JP" altLang="en-US" sz="1400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防災安全課 防災係</a:t>
              </a:r>
            </a:p>
            <a:p>
              <a:pPr>
                <a:lnSpc>
                  <a:spcPct val="200000"/>
                </a:lnSpc>
              </a:pPr>
              <a:endParaRPr lang="ja-JP" altLang="en-US" sz="200" dirty="0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68" name="テキスト ボックス 67">
              <a:extLst>
                <a:ext uri="{FF2B5EF4-FFF2-40B4-BE49-F238E27FC236}">
                  <a16:creationId xmlns:a16="http://schemas.microsoft.com/office/drawing/2014/main" id="{B378E4F1-CAED-4C43-B2A1-7756C93B5BC6}"/>
                </a:ext>
              </a:extLst>
            </p:cNvPr>
            <p:cNvSpPr txBox="1"/>
            <p:nvPr/>
          </p:nvSpPr>
          <p:spPr>
            <a:xfrm>
              <a:off x="4963137" y="9553833"/>
              <a:ext cx="959380" cy="2308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 anchor="ctr" anchorCtr="1">
              <a:spAutoFit/>
            </a:bodyPr>
            <a:lstStyle/>
            <a:p>
              <a:r>
                <a:rPr kumimoji="1"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《 </a:t>
              </a:r>
              <a:r>
                <a:rPr kumimoji="1" lang="ja-JP" altLang="en-US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キリトリ線 </a:t>
              </a:r>
              <a:r>
                <a:rPr kumimoji="1" lang="en-US" altLang="ja-JP" sz="9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》</a:t>
              </a:r>
              <a:endParaRPr kumimoji="1" lang="ja-JP" altLang="en-US" sz="9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</p:grpSp>
      <p:sp>
        <p:nvSpPr>
          <p:cNvPr id="71" name="矢印: 上 70">
            <a:extLst>
              <a:ext uri="{FF2B5EF4-FFF2-40B4-BE49-F238E27FC236}">
                <a16:creationId xmlns:a16="http://schemas.microsoft.com/office/drawing/2014/main" id="{4F04CDAD-E2AA-45AB-B903-A5AF844F29D1}"/>
              </a:ext>
            </a:extLst>
          </p:cNvPr>
          <p:cNvSpPr/>
          <p:nvPr/>
        </p:nvSpPr>
        <p:spPr>
          <a:xfrm>
            <a:off x="4267488" y="9165112"/>
            <a:ext cx="152400" cy="230832"/>
          </a:xfrm>
          <a:prstGeom prst="up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B53305E6-BB5D-491A-B8F7-96FA18CEA882}"/>
              </a:ext>
            </a:extLst>
          </p:cNvPr>
          <p:cNvSpPr txBox="1"/>
          <p:nvPr/>
        </p:nvSpPr>
        <p:spPr>
          <a:xfrm>
            <a:off x="2590513" y="9041221"/>
            <a:ext cx="23509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　</a:t>
            </a:r>
            <a:r>
              <a:rPr lang="en-US" altLang="ja-JP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[</a:t>
            </a:r>
            <a:r>
              <a:rPr lang="ja-JP" altLang="en-US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内線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3110</a:t>
            </a:r>
            <a:r>
              <a:rPr lang="ja-JP" altLang="en-US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lang="en-US" altLang="ja-JP" sz="1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3112</a:t>
            </a:r>
            <a:r>
              <a:rPr lang="en-US" altLang="ja-JP" sz="800" dirty="0">
                <a:latin typeface="BIZ UD明朝 Medium" panose="02020500000000000000" pitchFamily="17" charset="-128"/>
                <a:ea typeface="BIZ UD明朝 Medium" panose="02020500000000000000" pitchFamily="17" charset="-128"/>
              </a:rPr>
              <a:t>]</a:t>
            </a:r>
            <a:endParaRPr kumimoji="1" lang="ja-JP" altLang="en-US" sz="800" dirty="0">
              <a:latin typeface="BIZ UD明朝 Medium" panose="02020500000000000000" pitchFamily="17" charset="-128"/>
              <a:ea typeface="BIZ UD明朝 Medium" panose="02020500000000000000" pitchFamily="17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7D51D4B0-3CF2-4213-AE94-85ACA58A0D42}"/>
              </a:ext>
            </a:extLst>
          </p:cNvPr>
          <p:cNvSpPr txBox="1"/>
          <p:nvPr/>
        </p:nvSpPr>
        <p:spPr>
          <a:xfrm>
            <a:off x="2263140" y="4965739"/>
            <a:ext cx="2931889" cy="23083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※</a:t>
            </a:r>
            <a:r>
              <a:rPr kumimoji="1" lang="ja-JP" altLang="en-US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最新</a:t>
            </a:r>
            <a:r>
              <a:rPr lang="ja-JP" altLang="en-US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の「組織編成表」</a:t>
            </a:r>
            <a:r>
              <a:rPr kumimoji="1" lang="ja-JP" altLang="en-US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のコピー等を提出してください。</a:t>
            </a:r>
            <a:endParaRPr kumimoji="1" lang="ja-JP" altLang="en-US" sz="900" u="sng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DA22FDFC-2E89-4B30-B13D-F19EC4CEEC4D}"/>
              </a:ext>
            </a:extLst>
          </p:cNvPr>
          <p:cNvSpPr/>
          <p:nvPr/>
        </p:nvSpPr>
        <p:spPr>
          <a:xfrm>
            <a:off x="694775" y="1745605"/>
            <a:ext cx="57818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※</a:t>
            </a:r>
            <a:r>
              <a:rPr lang="ja-JP" altLang="en-US" sz="1400" b="1" u="wavyHeavy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訓練を行っていない場合</a:t>
            </a:r>
            <a:r>
              <a:rPr lang="ja-JP" altLang="en-US" sz="1400" u="wavyHeavy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でも、「</a:t>
            </a:r>
            <a:r>
              <a:rPr lang="ja-JP" altLang="en-US" sz="1400" b="1" u="wavyHeavy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実績なし</a:t>
            </a:r>
            <a:r>
              <a:rPr lang="ja-JP" altLang="en-US" sz="1400" u="wavyHeavy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」として</a:t>
            </a:r>
            <a:r>
              <a:rPr lang="ja-JP" altLang="en-US" sz="1400" b="1" u="wavyHeavy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団体名を記入し、必ず提出してください</a:t>
            </a:r>
            <a:r>
              <a:rPr lang="ja-JP" altLang="en-US" sz="1400" u="wavyHeavy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。</a:t>
            </a:r>
          </a:p>
        </p:txBody>
      </p:sp>
      <p:sp>
        <p:nvSpPr>
          <p:cNvPr id="56" name="フローチャート: 代替処理 55">
            <a:extLst>
              <a:ext uri="{FF2B5EF4-FFF2-40B4-BE49-F238E27FC236}">
                <a16:creationId xmlns:a16="http://schemas.microsoft.com/office/drawing/2014/main" id="{00A25914-3E22-4461-A380-98FA7C893B88}"/>
              </a:ext>
            </a:extLst>
          </p:cNvPr>
          <p:cNvSpPr/>
          <p:nvPr/>
        </p:nvSpPr>
        <p:spPr>
          <a:xfrm>
            <a:off x="5849607" y="2663496"/>
            <a:ext cx="751965" cy="33469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いいえ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0" name="正方形/長方形 99">
            <a:extLst>
              <a:ext uri="{FF2B5EF4-FFF2-40B4-BE49-F238E27FC236}">
                <a16:creationId xmlns:a16="http://schemas.microsoft.com/office/drawing/2014/main" id="{59C549A3-660F-40E9-B6D6-5145C17C3ECB}"/>
              </a:ext>
            </a:extLst>
          </p:cNvPr>
          <p:cNvSpPr/>
          <p:nvPr/>
        </p:nvSpPr>
        <p:spPr>
          <a:xfrm>
            <a:off x="619955" y="5373255"/>
            <a:ext cx="6079109" cy="475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1" name="フローチャート: 他ページ結合子 60">
            <a:extLst>
              <a:ext uri="{FF2B5EF4-FFF2-40B4-BE49-F238E27FC236}">
                <a16:creationId xmlns:a16="http://schemas.microsoft.com/office/drawing/2014/main" id="{2DFECC23-4406-4C61-9404-D39DB00A168A}"/>
              </a:ext>
            </a:extLst>
          </p:cNvPr>
          <p:cNvSpPr/>
          <p:nvPr/>
        </p:nvSpPr>
        <p:spPr>
          <a:xfrm>
            <a:off x="6220526" y="3012824"/>
            <a:ext cx="189530" cy="1333276"/>
          </a:xfrm>
          <a:prstGeom prst="flowChartOffpageConnector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9" name="フローチャート: 他ページ結合子 78">
            <a:extLst>
              <a:ext uri="{FF2B5EF4-FFF2-40B4-BE49-F238E27FC236}">
                <a16:creationId xmlns:a16="http://schemas.microsoft.com/office/drawing/2014/main" id="{E5B2D192-65C7-4D7C-8A2C-8C91466AF059}"/>
              </a:ext>
            </a:extLst>
          </p:cNvPr>
          <p:cNvSpPr/>
          <p:nvPr/>
        </p:nvSpPr>
        <p:spPr>
          <a:xfrm>
            <a:off x="1995464" y="3609737"/>
            <a:ext cx="182764" cy="349347"/>
          </a:xfrm>
          <a:prstGeom prst="flowChartOffpageConnector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0" name="正方形/長方形 79">
            <a:extLst>
              <a:ext uri="{FF2B5EF4-FFF2-40B4-BE49-F238E27FC236}">
                <a16:creationId xmlns:a16="http://schemas.microsoft.com/office/drawing/2014/main" id="{8AD1C2F4-BEAA-4CEE-BA96-532D5462DD91}"/>
              </a:ext>
            </a:extLst>
          </p:cNvPr>
          <p:cNvSpPr/>
          <p:nvPr/>
        </p:nvSpPr>
        <p:spPr>
          <a:xfrm>
            <a:off x="2263140" y="4627590"/>
            <a:ext cx="3516077" cy="35412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最新の自主防災会「組織編成表」</a:t>
            </a:r>
            <a:r>
              <a:rPr kumimoji="0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の写し</a:t>
            </a:r>
          </a:p>
        </p:txBody>
      </p: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B9490E35-A26E-4A04-80C3-1B5D39D59DF9}"/>
              </a:ext>
            </a:extLst>
          </p:cNvPr>
          <p:cNvSpPr/>
          <p:nvPr/>
        </p:nvSpPr>
        <p:spPr>
          <a:xfrm>
            <a:off x="1920275" y="4628921"/>
            <a:ext cx="345441" cy="35146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1" name="テキスト ボックス 100">
            <a:extLst>
              <a:ext uri="{FF2B5EF4-FFF2-40B4-BE49-F238E27FC236}">
                <a16:creationId xmlns:a16="http://schemas.microsoft.com/office/drawing/2014/main" id="{B3F6A438-E836-4C52-A070-F6C8AA8660C2}"/>
              </a:ext>
            </a:extLst>
          </p:cNvPr>
          <p:cNvSpPr txBox="1"/>
          <p:nvPr/>
        </p:nvSpPr>
        <p:spPr>
          <a:xfrm>
            <a:off x="592931" y="5433216"/>
            <a:ext cx="35993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3.</a:t>
            </a:r>
            <a:r>
              <a:rPr kumimoji="0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自主防災会の会則に変更がありますか？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2" name="フローチャート: 代替処理 101">
            <a:extLst>
              <a:ext uri="{FF2B5EF4-FFF2-40B4-BE49-F238E27FC236}">
                <a16:creationId xmlns:a16="http://schemas.microsoft.com/office/drawing/2014/main" id="{3ECA5E34-BB83-413C-9AD8-BF6393CA61CE}"/>
              </a:ext>
            </a:extLst>
          </p:cNvPr>
          <p:cNvSpPr/>
          <p:nvPr/>
        </p:nvSpPr>
        <p:spPr>
          <a:xfrm>
            <a:off x="4996546" y="5444632"/>
            <a:ext cx="751965" cy="33469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はい</a:t>
            </a:r>
          </a:p>
        </p:txBody>
      </p:sp>
      <p:sp>
        <p:nvSpPr>
          <p:cNvPr id="104" name="フローチャート: 代替処理 103">
            <a:extLst>
              <a:ext uri="{FF2B5EF4-FFF2-40B4-BE49-F238E27FC236}">
                <a16:creationId xmlns:a16="http://schemas.microsoft.com/office/drawing/2014/main" id="{B31BBA93-1700-4685-B1CF-4F708A3F3A98}"/>
              </a:ext>
            </a:extLst>
          </p:cNvPr>
          <p:cNvSpPr/>
          <p:nvPr/>
        </p:nvSpPr>
        <p:spPr>
          <a:xfrm>
            <a:off x="5848802" y="5451088"/>
            <a:ext cx="751965" cy="33469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いいえ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105" name="フローチャート: 他ページ結合子 104">
            <a:extLst>
              <a:ext uri="{FF2B5EF4-FFF2-40B4-BE49-F238E27FC236}">
                <a16:creationId xmlns:a16="http://schemas.microsoft.com/office/drawing/2014/main" id="{EF0D936F-1325-4D02-9037-115C03ECD528}"/>
              </a:ext>
            </a:extLst>
          </p:cNvPr>
          <p:cNvSpPr/>
          <p:nvPr/>
        </p:nvSpPr>
        <p:spPr>
          <a:xfrm>
            <a:off x="6137885" y="5818669"/>
            <a:ext cx="200320" cy="802975"/>
          </a:xfrm>
          <a:prstGeom prst="flowChartOffpageConnector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8" name="フローチャート: 他ページ結合子 77">
            <a:extLst>
              <a:ext uri="{FF2B5EF4-FFF2-40B4-BE49-F238E27FC236}">
                <a16:creationId xmlns:a16="http://schemas.microsoft.com/office/drawing/2014/main" id="{F1D14980-6EB4-49E9-8C84-94604E4AB3D1}"/>
              </a:ext>
            </a:extLst>
          </p:cNvPr>
          <p:cNvSpPr/>
          <p:nvPr/>
        </p:nvSpPr>
        <p:spPr>
          <a:xfrm>
            <a:off x="6222045" y="4389082"/>
            <a:ext cx="188011" cy="916715"/>
          </a:xfrm>
          <a:prstGeom prst="flowChartOffpageConnector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6" name="テキスト ボックス 105">
            <a:extLst>
              <a:ext uri="{FF2B5EF4-FFF2-40B4-BE49-F238E27FC236}">
                <a16:creationId xmlns:a16="http://schemas.microsoft.com/office/drawing/2014/main" id="{D52F95AD-3F4A-49BC-86C0-48ABB9B39A08}"/>
              </a:ext>
            </a:extLst>
          </p:cNvPr>
          <p:cNvSpPr txBox="1"/>
          <p:nvPr/>
        </p:nvSpPr>
        <p:spPr>
          <a:xfrm>
            <a:off x="2233942" y="6358538"/>
            <a:ext cx="2458917" cy="23520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※</a:t>
            </a:r>
            <a:r>
              <a:rPr kumimoji="1" lang="ja-JP" altLang="en-US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最新</a:t>
            </a:r>
            <a:r>
              <a:rPr lang="ja-JP" altLang="en-US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の「会則」</a:t>
            </a:r>
            <a:r>
              <a:rPr kumimoji="1" lang="ja-JP" altLang="en-US" sz="9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のコピー等を提出してください。</a:t>
            </a:r>
            <a:endParaRPr kumimoji="1" lang="ja-JP" altLang="en-US" sz="900" u="sng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70F0960E-520C-40E7-B4DB-3790D73AEB0C}"/>
              </a:ext>
            </a:extLst>
          </p:cNvPr>
          <p:cNvSpPr/>
          <p:nvPr/>
        </p:nvSpPr>
        <p:spPr>
          <a:xfrm>
            <a:off x="2232288" y="6016140"/>
            <a:ext cx="3358438" cy="349788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0" lang="ja-JP" altLang="en-US" sz="1400" b="1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最新の自主防災会「会則」</a:t>
            </a:r>
            <a:r>
              <a:rPr kumimoji="0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の写し</a:t>
            </a: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B22B9494-668C-4097-98D6-D58883B1E929}"/>
              </a:ext>
            </a:extLst>
          </p:cNvPr>
          <p:cNvSpPr/>
          <p:nvPr/>
        </p:nvSpPr>
        <p:spPr>
          <a:xfrm>
            <a:off x="1886847" y="6025037"/>
            <a:ext cx="376294" cy="34043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72" name="フローチャート: 他ページ結合子 71">
            <a:extLst>
              <a:ext uri="{FF2B5EF4-FFF2-40B4-BE49-F238E27FC236}">
                <a16:creationId xmlns:a16="http://schemas.microsoft.com/office/drawing/2014/main" id="{488ACD79-46DA-4149-A85E-86D31B8BFD5D}"/>
              </a:ext>
            </a:extLst>
          </p:cNvPr>
          <p:cNvSpPr/>
          <p:nvPr/>
        </p:nvSpPr>
        <p:spPr>
          <a:xfrm>
            <a:off x="2006211" y="4993971"/>
            <a:ext cx="182764" cy="349347"/>
          </a:xfrm>
          <a:prstGeom prst="flowChartOffpageConnector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4" name="フローチャート: 他ページ結合子 73">
            <a:extLst>
              <a:ext uri="{FF2B5EF4-FFF2-40B4-BE49-F238E27FC236}">
                <a16:creationId xmlns:a16="http://schemas.microsoft.com/office/drawing/2014/main" id="{2EA100EC-67AF-4B16-A7B4-B8FDB6E97CC4}"/>
              </a:ext>
            </a:extLst>
          </p:cNvPr>
          <p:cNvSpPr/>
          <p:nvPr/>
        </p:nvSpPr>
        <p:spPr>
          <a:xfrm>
            <a:off x="5283969" y="5802044"/>
            <a:ext cx="182764" cy="190614"/>
          </a:xfrm>
          <a:prstGeom prst="flowChartOffpageConnector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正方形/長方形 74">
            <a:extLst>
              <a:ext uri="{FF2B5EF4-FFF2-40B4-BE49-F238E27FC236}">
                <a16:creationId xmlns:a16="http://schemas.microsoft.com/office/drawing/2014/main" id="{E2830432-416C-4E0E-94EC-F4828BBDAE06}"/>
              </a:ext>
            </a:extLst>
          </p:cNvPr>
          <p:cNvSpPr/>
          <p:nvPr/>
        </p:nvSpPr>
        <p:spPr>
          <a:xfrm>
            <a:off x="619955" y="3978362"/>
            <a:ext cx="6079109" cy="4750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D298CB1F-93E7-4213-9CD5-F2474F631010}"/>
              </a:ext>
            </a:extLst>
          </p:cNvPr>
          <p:cNvSpPr txBox="1"/>
          <p:nvPr/>
        </p:nvSpPr>
        <p:spPr>
          <a:xfrm>
            <a:off x="592930" y="4038323"/>
            <a:ext cx="4406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２</a:t>
            </a:r>
            <a:r>
              <a:rPr kumimoji="0"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.</a:t>
            </a:r>
            <a:r>
              <a:rPr kumimoji="0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役員変更に伴い、組織編成表に変更がありますか？</a:t>
            </a:r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77" name="フローチャート: 代替処理 76">
            <a:extLst>
              <a:ext uri="{FF2B5EF4-FFF2-40B4-BE49-F238E27FC236}">
                <a16:creationId xmlns:a16="http://schemas.microsoft.com/office/drawing/2014/main" id="{7F6E4D19-48D6-4E78-BF00-28EE82A80C08}"/>
              </a:ext>
            </a:extLst>
          </p:cNvPr>
          <p:cNvSpPr/>
          <p:nvPr/>
        </p:nvSpPr>
        <p:spPr>
          <a:xfrm>
            <a:off x="4996546" y="4069696"/>
            <a:ext cx="751965" cy="33469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はい</a:t>
            </a:r>
          </a:p>
        </p:txBody>
      </p:sp>
      <p:sp>
        <p:nvSpPr>
          <p:cNvPr id="98" name="フローチャート: 代替処理 97">
            <a:extLst>
              <a:ext uri="{FF2B5EF4-FFF2-40B4-BE49-F238E27FC236}">
                <a16:creationId xmlns:a16="http://schemas.microsoft.com/office/drawing/2014/main" id="{822D0E6F-A0DD-4CDB-AC7B-6ED5D36B95D4}"/>
              </a:ext>
            </a:extLst>
          </p:cNvPr>
          <p:cNvSpPr/>
          <p:nvPr/>
        </p:nvSpPr>
        <p:spPr>
          <a:xfrm>
            <a:off x="5848802" y="4041731"/>
            <a:ext cx="751965" cy="334691"/>
          </a:xfrm>
          <a:prstGeom prst="flowChartAlternateProcess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いいえ</a:t>
            </a:r>
            <a:endParaRPr kumimoji="1" lang="ja-JP" altLang="en-US" sz="1400" dirty="0">
              <a:solidFill>
                <a:schemeClr val="tx1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59" name="フローチャート: 他ページ結合子 58">
            <a:extLst>
              <a:ext uri="{FF2B5EF4-FFF2-40B4-BE49-F238E27FC236}">
                <a16:creationId xmlns:a16="http://schemas.microsoft.com/office/drawing/2014/main" id="{2F1D7FEA-C3C4-493D-BBF4-EC35F9DA80C6}"/>
              </a:ext>
            </a:extLst>
          </p:cNvPr>
          <p:cNvSpPr/>
          <p:nvPr/>
        </p:nvSpPr>
        <p:spPr>
          <a:xfrm>
            <a:off x="5283969" y="4403969"/>
            <a:ext cx="182764" cy="190614"/>
          </a:xfrm>
          <a:prstGeom prst="flowChartOffpageConnector">
            <a:avLst/>
          </a:prstGeom>
          <a:solidFill>
            <a:schemeClr val="bg1">
              <a:lumMod val="6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99" name="フローチャート: 他ページ結合子 98">
            <a:extLst>
              <a:ext uri="{FF2B5EF4-FFF2-40B4-BE49-F238E27FC236}">
                <a16:creationId xmlns:a16="http://schemas.microsoft.com/office/drawing/2014/main" id="{5D72F04B-A1BB-4FA7-9FA1-B5444EAF3053}"/>
              </a:ext>
            </a:extLst>
          </p:cNvPr>
          <p:cNvSpPr/>
          <p:nvPr/>
        </p:nvSpPr>
        <p:spPr>
          <a:xfrm>
            <a:off x="5956819" y="4401203"/>
            <a:ext cx="188011" cy="916715"/>
          </a:xfrm>
          <a:prstGeom prst="flowChartOffpageConnector">
            <a:avLst/>
          </a:prstGeom>
          <a:solidFill>
            <a:schemeClr val="tx1">
              <a:lumMod val="75000"/>
              <a:lumOff val="25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78AF35C8-CAB9-F903-FBD2-DF4D4064B96D}"/>
              </a:ext>
            </a:extLst>
          </p:cNvPr>
          <p:cNvSpPr/>
          <p:nvPr/>
        </p:nvSpPr>
        <p:spPr>
          <a:xfrm>
            <a:off x="1209325" y="1000712"/>
            <a:ext cx="352775" cy="289137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8CE275EE-88BE-904F-6D93-AF23F2826420}"/>
              </a:ext>
            </a:extLst>
          </p:cNvPr>
          <p:cNvSpPr/>
          <p:nvPr/>
        </p:nvSpPr>
        <p:spPr>
          <a:xfrm>
            <a:off x="5095693" y="2708128"/>
            <a:ext cx="553670" cy="28913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6714B5AF-43A2-A2D5-AD4D-460394DE08C1}"/>
              </a:ext>
            </a:extLst>
          </p:cNvPr>
          <p:cNvSpPr/>
          <p:nvPr/>
        </p:nvSpPr>
        <p:spPr>
          <a:xfrm>
            <a:off x="5085816" y="4123600"/>
            <a:ext cx="553670" cy="28913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4CF0E89D-3AEB-3C43-344E-FAF24223AF4C}"/>
              </a:ext>
            </a:extLst>
          </p:cNvPr>
          <p:cNvSpPr/>
          <p:nvPr/>
        </p:nvSpPr>
        <p:spPr>
          <a:xfrm>
            <a:off x="5070200" y="5473864"/>
            <a:ext cx="553670" cy="28913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8F595265-7695-318E-6729-9B661AECD8A4}"/>
              </a:ext>
            </a:extLst>
          </p:cNvPr>
          <p:cNvSpPr/>
          <p:nvPr/>
        </p:nvSpPr>
        <p:spPr>
          <a:xfrm>
            <a:off x="629669" y="5362208"/>
            <a:ext cx="3962400" cy="213995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2800"/>
              </a:lnSpc>
            </a:pPr>
            <a:r>
              <a:rPr kumimoji="1" lang="ja-JP" altLang="en-US" sz="1800" b="1" dirty="0"/>
              <a:t>代表者、規約とも令和７年５月度の新体制確認会以降に変更し、別途報告いたします。</a:t>
            </a:r>
          </a:p>
        </p:txBody>
      </p:sp>
    </p:spTree>
    <p:extLst>
      <p:ext uri="{BB962C8B-B14F-4D97-AF65-F5344CB8AC3E}">
        <p14:creationId xmlns:p14="http://schemas.microsoft.com/office/powerpoint/2010/main" val="4258920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>
            <a:extLst>
              <a:ext uri="{FF2B5EF4-FFF2-40B4-BE49-F238E27FC236}">
                <a16:creationId xmlns:a16="http://schemas.microsoft.com/office/drawing/2014/main" id="{DE600BA4-FE89-43FC-AC6D-7BAFEC2BD5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7898" y="310812"/>
            <a:ext cx="4722201" cy="383058"/>
          </a:xfrm>
          <a:prstGeom prst="rect">
            <a:avLst/>
          </a:prstGeom>
          <a:noFill/>
          <a:ln w="50800" cmpd="thickThin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自主防災会　関連書類</a:t>
            </a:r>
            <a:r>
              <a:rPr kumimoji="0" lang="ja-JP" altLang="ja-JP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リスト</a:t>
            </a:r>
            <a:endParaRPr kumimoji="0" lang="ja-JP" altLang="ja-JP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F087D10D-E5F9-429D-BDD7-4DBD5BE329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635628"/>
              </p:ext>
            </p:extLst>
          </p:nvPr>
        </p:nvGraphicFramePr>
        <p:xfrm>
          <a:off x="230001" y="924560"/>
          <a:ext cx="6397993" cy="61861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57599">
                  <a:extLst>
                    <a:ext uri="{9D8B030D-6E8A-4147-A177-3AD203B41FA5}">
                      <a16:colId xmlns:a16="http://schemas.microsoft.com/office/drawing/2014/main" val="313532923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93713153"/>
                    </a:ext>
                  </a:extLst>
                </a:gridCol>
                <a:gridCol w="1268594">
                  <a:extLst>
                    <a:ext uri="{9D8B030D-6E8A-4147-A177-3AD203B41FA5}">
                      <a16:colId xmlns:a16="http://schemas.microsoft.com/office/drawing/2014/main" val="2903576342"/>
                    </a:ext>
                  </a:extLst>
                </a:gridCol>
              </a:tblGrid>
              <a:tr h="5105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書類名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概要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提出期限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（目安）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4747368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r>
                        <a:rPr kumimoji="1" lang="zh-TW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自主防災会訓練等報告書 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各年度に実施した訓練の日時・種類・参加人数について報告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毎年</a:t>
                      </a:r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月末日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9769599"/>
                  </a:ext>
                </a:extLst>
              </a:tr>
              <a:tr h="600075">
                <a:tc>
                  <a:txBody>
                    <a:bodyPr/>
                    <a:lstStyle/>
                    <a:p>
                      <a:r>
                        <a:rPr kumimoji="1" lang="zh-TW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生駒市自主防災会変更届出書 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会長・会則等の変更について報告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毎年</a:t>
                      </a:r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4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月末日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（他随時）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465224"/>
                  </a:ext>
                </a:extLst>
              </a:tr>
              <a:tr h="725805">
                <a:tc>
                  <a:txBody>
                    <a:bodyPr/>
                    <a:lstStyle/>
                    <a:p>
                      <a:r>
                        <a:rPr kumimoji="1" lang="zh-TW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自主防災会訓練等年間計画書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当該年度の年間予定を報告（未定の場合はその旨記載）</a:t>
                      </a:r>
                    </a:p>
                    <a:p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職員派遣の日程予約ではありません。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毎年</a:t>
                      </a:r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月末日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6833822"/>
                  </a:ext>
                </a:extLst>
              </a:tr>
              <a:tr h="588645">
                <a:tc>
                  <a:txBody>
                    <a:bodyPr/>
                    <a:lstStyle/>
                    <a:p>
                      <a:r>
                        <a:rPr kumimoji="1" lang="zh-TW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防災訓練等計画書兼職員派遣等依頼書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職員派遣や物資提供、公園の占有等が必要な場合、</a:t>
                      </a:r>
                      <a:r>
                        <a:rPr kumimoji="1" lang="ja-JP" altLang="en-US" sz="1400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必ず事前に提出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概ね訓練実施日の</a:t>
                      </a:r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</a:t>
                      </a:r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か月前まで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87621"/>
                  </a:ext>
                </a:extLst>
              </a:tr>
              <a:tr h="781685">
                <a:tc>
                  <a:txBody>
                    <a:bodyPr/>
                    <a:lstStyle/>
                    <a:p>
                      <a:r>
                        <a:rPr kumimoji="1" lang="zh-TW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資機材等更新追加整備補助金事前協議書</a:t>
                      </a:r>
                      <a:endParaRPr kumimoji="1" lang="ja-JP" altLang="en-US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資機材等更新追加整備補助金を希望される場合、</a:t>
                      </a:r>
                      <a:r>
                        <a:rPr kumimoji="1" lang="ja-JP" altLang="en-US" sz="1400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必ず事前に金額を算定し、書類を提出</a:t>
                      </a:r>
                      <a:endParaRPr kumimoji="1" lang="en-US" altLang="ja-JP" sz="1400" u="sng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毎年</a:t>
                      </a:r>
                      <a:r>
                        <a:rPr kumimoji="1" lang="en-US" altLang="ja-JP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7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月末日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295967"/>
                  </a:ext>
                </a:extLst>
              </a:tr>
              <a:tr h="725805">
                <a:tc>
                  <a:txBody>
                    <a:bodyPr/>
                    <a:lstStyle/>
                    <a:p>
                      <a:r>
                        <a:rPr kumimoji="1" lang="zh-TW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自主防災会補助金</a:t>
                      </a:r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交付申請書・実績報告書・交付請求書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補助金の交付を受ける場合、</a:t>
                      </a:r>
                      <a:r>
                        <a:rPr kumimoji="1" lang="ja-JP" altLang="en-US" sz="1400" u="sng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物品購入前の申請が必要です</a:t>
                      </a:r>
                      <a:endParaRPr kumimoji="1" lang="en-US" altLang="ja-JP" sz="1400" u="sng" dirty="0">
                        <a:effectLst/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en-US" altLang="ja-JP" sz="1400" u="sng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※</a:t>
                      </a:r>
                      <a:r>
                        <a:rPr kumimoji="1" lang="ja-JP" altLang="en-US" sz="1400" b="1" u="sng" dirty="0">
                          <a:effectLst/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購入後の申請はできません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随時</a:t>
                      </a:r>
                      <a:endParaRPr kumimoji="1" lang="en-US" altLang="ja-JP" sz="14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（ただし物品購入前に限る）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983423"/>
                  </a:ext>
                </a:extLst>
              </a:tr>
              <a:tr h="72580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避難所キーボックス暗証番号・防災コンテナ鍵保管者報告書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避難所キーボックス暗証番号封筒及び防災コンテナの鍵について、保管者を変更した場合、速やかに報告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随時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4310967"/>
                  </a:ext>
                </a:extLst>
              </a:tr>
              <a:tr h="725805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防災資材等使用願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防災倉庫等の物資について、使用したい場合に申請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随時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1751779"/>
                  </a:ext>
                </a:extLst>
              </a:tr>
            </a:tbl>
          </a:graphicData>
        </a:graphic>
      </p:graphicFrame>
      <p:sp>
        <p:nvSpPr>
          <p:cNvPr id="8" name="Text Box 2">
            <a:extLst>
              <a:ext uri="{FF2B5EF4-FFF2-40B4-BE49-F238E27FC236}">
                <a16:creationId xmlns:a16="http://schemas.microsoft.com/office/drawing/2014/main" id="{DDCAE58E-40B6-40A6-9818-032ED2B27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001" y="310812"/>
            <a:ext cx="746493" cy="318176"/>
          </a:xfrm>
          <a:prstGeom prst="rect">
            <a:avLst/>
          </a:prstGeom>
          <a:solidFill>
            <a:srgbClr val="FFFFFF"/>
          </a:solidFill>
          <a:ln w="50800" cmpd="thickThin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MS UI Gothic" panose="020B0600070205080204" pitchFamily="50" charset="-128"/>
                <a:ea typeface="MS UI Gothic" panose="020B0600070205080204" pitchFamily="50" charset="-128"/>
              </a:rPr>
              <a:t>参考</a:t>
            </a:r>
            <a:endParaRPr kumimoji="0" lang="ja-JP" altLang="ja-JP" sz="1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MS UI Gothic" panose="020B0600070205080204" pitchFamily="50" charset="-128"/>
              <a:ea typeface="MS UI Gothic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DC6316B2-6C46-4009-BDC8-C4EC69A0BA62}"/>
              </a:ext>
            </a:extLst>
          </p:cNvPr>
          <p:cNvSpPr txBox="1"/>
          <p:nvPr/>
        </p:nvSpPr>
        <p:spPr>
          <a:xfrm>
            <a:off x="230000" y="7226911"/>
            <a:ext cx="63979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※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提出期限はあくまでも目安です。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 ご不明な点がございましたら、防災安全課にご相談ください。</a:t>
            </a: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44F01AB-D620-4375-A00A-42A8B7E3B74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110" t="36107" r="1667" b="22628"/>
          <a:stretch/>
        </p:blipFill>
        <p:spPr>
          <a:xfrm>
            <a:off x="211652" y="8529876"/>
            <a:ext cx="1103499" cy="1092519"/>
          </a:xfrm>
          <a:prstGeom prst="rect">
            <a:avLst/>
          </a:prstGeom>
        </p:spPr>
      </p:pic>
      <p:sp>
        <p:nvSpPr>
          <p:cNvPr id="15" name="Text Box 2">
            <a:extLst>
              <a:ext uri="{FF2B5EF4-FFF2-40B4-BE49-F238E27FC236}">
                <a16:creationId xmlns:a16="http://schemas.microsoft.com/office/drawing/2014/main" id="{05136D9E-054C-4874-8E0C-82E627DD0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1652" y="8116719"/>
            <a:ext cx="4969948" cy="461666"/>
          </a:xfrm>
          <a:prstGeom prst="rect">
            <a:avLst/>
          </a:prstGeom>
          <a:noFill/>
          <a:ln w="50800" cmpd="thickThin">
            <a:noFill/>
            <a:miter lim="800000"/>
            <a:headEnd/>
            <a:tailEnd/>
          </a:ln>
        </p:spPr>
        <p:txBody>
          <a:bodyPr vert="horz" wrap="square" lIns="74295" tIns="8890" rIns="74295" bIns="8890" numCol="1" anchor="ctr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00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オンライン申請 </a:t>
            </a:r>
            <a:r>
              <a:rPr kumimoji="0" lang="en-US" altLang="ja-JP" sz="2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WEB</a:t>
            </a:r>
            <a:r>
              <a:rPr kumimoji="0" lang="ja-JP" altLang="en-US" sz="2000" u="sng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フォームはこちらから</a:t>
            </a:r>
            <a:endParaRPr kumimoji="0" lang="en-US" altLang="ja-JP" sz="2000" u="sng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E8BE6E0-0482-4B8B-B9EF-434AD75DB083}"/>
              </a:ext>
            </a:extLst>
          </p:cNvPr>
          <p:cNvSpPr txBox="1"/>
          <p:nvPr/>
        </p:nvSpPr>
        <p:spPr>
          <a:xfrm>
            <a:off x="1315151" y="8594079"/>
            <a:ext cx="5331197" cy="96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上記のうち、押印不要の書類はオンライン申請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が可能です。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自主防災会に関する申請をまとめておりますので、スマートフォンまたはパソコンにてご確認ください。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150000"/>
              </a:lnSpc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https://www.city.ikoma.lg.jp/0000000915.html#link-online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87864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996</TotalTime>
  <Words>650</Words>
  <Application>Microsoft Office PowerPoint</Application>
  <PresentationFormat>A4 210 x 297 mm</PresentationFormat>
  <Paragraphs>80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BIZ UDP明朝 Medium</vt:lpstr>
      <vt:lpstr>BIZ UDゴシック</vt:lpstr>
      <vt:lpstr>BIZ UD明朝 Medium</vt:lpstr>
      <vt:lpstr>Meiryo UI</vt:lpstr>
      <vt:lpstr>MS UI Gothic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生駒市</dc:creator>
  <cp:lastModifiedBy>直明 坂口</cp:lastModifiedBy>
  <cp:revision>90</cp:revision>
  <cp:lastPrinted>2025-02-13T05:05:54Z</cp:lastPrinted>
  <dcterms:created xsi:type="dcterms:W3CDTF">2022-03-01T00:25:02Z</dcterms:created>
  <dcterms:modified xsi:type="dcterms:W3CDTF">2025-04-21T00:05:44Z</dcterms:modified>
</cp:coreProperties>
</file>