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7" r:id="rId1"/>
  </p:sldMasterIdLst>
  <p:notesMasterIdLst>
    <p:notesMasterId r:id="rId24"/>
  </p:notesMasterIdLst>
  <p:sldIdLst>
    <p:sldId id="258" r:id="rId2"/>
    <p:sldId id="270" r:id="rId3"/>
    <p:sldId id="259" r:id="rId4"/>
    <p:sldId id="290" r:id="rId5"/>
    <p:sldId id="287" r:id="rId6"/>
    <p:sldId id="294" r:id="rId7"/>
    <p:sldId id="281" r:id="rId8"/>
    <p:sldId id="278" r:id="rId9"/>
    <p:sldId id="295" r:id="rId10"/>
    <p:sldId id="289" r:id="rId11"/>
    <p:sldId id="273" r:id="rId12"/>
    <p:sldId id="260" r:id="rId13"/>
    <p:sldId id="277" r:id="rId14"/>
    <p:sldId id="272" r:id="rId15"/>
    <p:sldId id="275" r:id="rId16"/>
    <p:sldId id="261" r:id="rId17"/>
    <p:sldId id="292" r:id="rId18"/>
    <p:sldId id="293" r:id="rId19"/>
    <p:sldId id="284" r:id="rId20"/>
    <p:sldId id="264" r:id="rId21"/>
    <p:sldId id="266" r:id="rId22"/>
    <p:sldId id="269" r:id="rId2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57" d="100"/>
          <a:sy n="57" d="100"/>
        </p:scale>
        <p:origin x="9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808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22BF5-A9EC-4770-BB74-5531C103EC33}" type="datetimeFigureOut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C1C50-DC52-4752-BF66-6E4B4AB8CC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7296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　１枚目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　　おつかれさまです。</a:t>
            </a:r>
          </a:p>
          <a:p>
            <a:r>
              <a:rPr kumimoji="1" lang="ja-JP" altLang="en-US" dirty="0"/>
              <a:t>　　防災減災の研修、突然ですがはじめたいと思います。</a:t>
            </a:r>
          </a:p>
          <a:p>
            <a:r>
              <a:rPr kumimoji="1" lang="ja-JP" altLang="en-US" dirty="0"/>
              <a:t>　　４班　班長で、今年防災部部長（自主防災会長）が、たまたま</a:t>
            </a:r>
          </a:p>
          <a:p>
            <a:r>
              <a:rPr kumimoji="1" lang="ja-JP" altLang="en-US" dirty="0"/>
              <a:t>　まわってきた、坂口　直明です。</a:t>
            </a:r>
          </a:p>
          <a:p>
            <a:r>
              <a:rPr kumimoji="1" lang="ja-JP" altLang="en-US" dirty="0"/>
              <a:t>　　副部長の５班　班長　岩本さん、そして会長　井上さん、副会長</a:t>
            </a:r>
          </a:p>
          <a:p>
            <a:r>
              <a:rPr kumimoji="1" lang="ja-JP" altLang="en-US" dirty="0"/>
              <a:t>　井谷さん　他役員の方と検討して、この研修会準備させて頂きました。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1C50-DC52-4752-BF66-6E4B4AB8CC2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279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　２枚目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　　研修はじめるにあたって、お願い事項等々です。</a:t>
            </a:r>
          </a:p>
          <a:p>
            <a:r>
              <a:rPr kumimoji="1" lang="ja-JP" altLang="en-US" dirty="0"/>
              <a:t>　・限られた時間（３０分強）ですので、すぐに役立つこと中心にお話します。</a:t>
            </a:r>
          </a:p>
          <a:p>
            <a:r>
              <a:rPr kumimoji="1" lang="ja-JP" altLang="en-US" dirty="0"/>
              <a:t>　　まもなく３０年がくる「阪神淡路大震災」そして、本年１月元旦の「能登半</a:t>
            </a:r>
          </a:p>
          <a:p>
            <a:r>
              <a:rPr kumimoji="1" lang="ja-JP" altLang="en-US" dirty="0"/>
              <a:t>　　島地震」ともに当事者として生の情報をお伝えして、防災減災につなげたいと</a:t>
            </a:r>
          </a:p>
          <a:p>
            <a:r>
              <a:rPr kumimoji="1" lang="ja-JP" altLang="en-US" dirty="0"/>
              <a:t>　　思います。</a:t>
            </a:r>
          </a:p>
          <a:p>
            <a:r>
              <a:rPr kumimoji="1" lang="ja-JP" altLang="en-US" dirty="0"/>
              <a:t>　・あと一方的にお話するだけでなく、研修参加の皆さんの反応をみるために、随</a:t>
            </a:r>
          </a:p>
          <a:p>
            <a:r>
              <a:rPr kumimoji="1" lang="ja-JP" altLang="en-US" dirty="0"/>
              <a:t>　　時挙手等頂くことがあります。学校の授業ではないので、手を挙げた方に回答</a:t>
            </a:r>
          </a:p>
          <a:p>
            <a:r>
              <a:rPr kumimoji="1" lang="ja-JP" altLang="en-US" dirty="0"/>
              <a:t>　　を求めるようなことは原則しませんので、ご協力お願いします。</a:t>
            </a:r>
          </a:p>
          <a:p>
            <a:r>
              <a:rPr kumimoji="1" lang="ja-JP" altLang="en-US" dirty="0"/>
              <a:t>　・なお地震震災被害などを伝えるために、建物の倒壊現場、室内に家具や物が散乱</a:t>
            </a:r>
          </a:p>
          <a:p>
            <a:r>
              <a:rPr kumimoji="1" lang="ja-JP" altLang="en-US" dirty="0"/>
              <a:t>　　したような「写真」「動画」を引用することがあります。</a:t>
            </a:r>
          </a:p>
          <a:p>
            <a:r>
              <a:rPr kumimoji="1" lang="ja-JP" altLang="en-US" dirty="0"/>
              <a:t>　　こういう「画像」などを見ると、トラウマで気分が悪くなったり体調を崩す方</a:t>
            </a:r>
          </a:p>
          <a:p>
            <a:r>
              <a:rPr kumimoji="1" lang="ja-JP" altLang="en-US" dirty="0"/>
              <a:t>　　もおられますが、どうでしょうか？</a:t>
            </a:r>
          </a:p>
          <a:p>
            <a:r>
              <a:rPr kumimoji="1" lang="ja-JP" altLang="en-US" dirty="0"/>
              <a:t>　　もしつらい方は、あらかじめ「次に出ます」とお伝えするようにしますので、一瞬</a:t>
            </a:r>
          </a:p>
          <a:p>
            <a:r>
              <a:rPr kumimoji="1" lang="ja-JP" altLang="en-US" dirty="0"/>
              <a:t>　　眼をそむけて頂くなどで、対応お願いいたします。</a:t>
            </a:r>
          </a:p>
          <a:p>
            <a:r>
              <a:rPr kumimoji="1" lang="ja-JP" altLang="en-US" dirty="0"/>
              <a:t>　・「疑問」「質問」にも、随時時間の許す限り、答えてゆきたいと思います。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1C50-DC52-4752-BF66-6E4B4AB8CC2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8470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5C2D-066F-47E9-B6D7-1B9930E1B6CC}" type="datetime1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117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EA4E0-4743-454C-8AB4-7F8E28443879}" type="datetime1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03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6AFA-BAAB-41B7-AD92-D4A3EB1BE3DC}" type="datetime1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0366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9F745-1893-4AE1-B963-CB4E68F2563B}" type="datetime1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1147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6C5BA-8DAA-4614-BA87-98765BDFAF97}" type="datetime1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CA9FE0-5986-4B6F-8D51-B361B9DA718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9029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89C3-7499-4E96-8924-D38A286EF217}" type="datetime1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0036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A408E-C24D-4942-97C8-2AC6B1675BD0}" type="datetime1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9714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DE52D-39E0-4203-B452-51FA069ADF9C}" type="datetime1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3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D15E-93A0-4CB7-8B93-76D9FCEAD285}" type="datetime1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274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D80B0-1312-4E60-9F5C-A201F8673543}" type="datetime1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466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B7FE0-D4D1-45D8-9455-4212143507BA}" type="datetime1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981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DDB7-C1DC-4D6E-BCCE-4E6A10B01195}" type="datetime1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6966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3F9-3FD9-4E75-A2A5-A42689BC0891}" type="datetime1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2877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2970-32C9-4B95-8E28-5B1716B94130}" type="datetime1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8360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F257-F8A9-46B5-BC4E-7F40964755A7}" type="datetime1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695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E772-DEF1-4E86-9E6A-7DEDD70C5926}" type="datetime1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232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C73C9-17D9-48E5-96C9-CC26F653C4F8}" type="datetime1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4672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F6578E7-CA8F-4235-ACBB-DCC9B38A5558}" type="datetime1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3CA9FE0-5986-4B6F-8D51-B361B9DA718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70175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  <p:sldLayoutId id="2147484142" r:id="rId15"/>
    <p:sldLayoutId id="2147484143" r:id="rId16"/>
    <p:sldLayoutId id="2147484144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kumimoji="1"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hyperlink" Target="https://youtu.be/F1LEwgEAWEQ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mr2rflismo@gmail.com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A03B9D-E225-A9E1-0358-B26F411A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52" y="507124"/>
            <a:ext cx="11381665" cy="2299138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　奈良県生駒市</a:t>
            </a:r>
            <a:br>
              <a:rPr kumimoji="1" lang="en-US" altLang="ja-JP" dirty="0"/>
            </a:br>
            <a:r>
              <a:rPr kumimoji="1" lang="ja-JP" altLang="en-US" dirty="0"/>
              <a:t>　　</a:t>
            </a:r>
            <a:r>
              <a:rPr kumimoji="1" lang="ja-JP" altLang="en-US" sz="4400" dirty="0"/>
              <a:t>東菜畑２丁目　防災減災研修会</a:t>
            </a:r>
            <a:br>
              <a:rPr kumimoji="1" lang="en-US" altLang="ja-JP" sz="4400" dirty="0"/>
            </a:br>
            <a:r>
              <a:rPr kumimoji="1" lang="ja-JP" altLang="en-US" dirty="0"/>
              <a:t>　　（阪神淡路大震災、能登半島地震から</a:t>
            </a:r>
            <a:r>
              <a:rPr kumimoji="1" lang="ja-JP" altLang="en-US"/>
              <a:t>の防災ヒント</a:t>
            </a:r>
            <a:r>
              <a:rPr kumimoji="1" lang="ja-JP" altLang="en-US" dirty="0"/>
              <a:t>）　　　　　　　　　　　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650DB28-6E82-0292-043D-202D13C49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8932" y="5132981"/>
            <a:ext cx="8535990" cy="860400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sz="2400" dirty="0">
                <a:solidFill>
                  <a:schemeClr val="tx1"/>
                </a:solidFill>
              </a:rPr>
              <a:t>２０２５．０２．０８　　　</a:t>
            </a:r>
            <a:r>
              <a:rPr kumimoji="1" lang="en-US" altLang="ja-JP" sz="2400" dirty="0">
                <a:solidFill>
                  <a:schemeClr val="tx1"/>
                </a:solidFill>
              </a:rPr>
              <a:t>version 2.1</a:t>
            </a:r>
          </a:p>
          <a:p>
            <a:r>
              <a:rPr kumimoji="1" lang="ja-JP" altLang="en-US" sz="2400" dirty="0">
                <a:solidFill>
                  <a:schemeClr val="tx1"/>
                </a:solidFill>
              </a:rPr>
              <a:t>生駒市　東菜畑２丁目　自主防災会事務局（坂口　直明）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51124E5-0B53-17CC-5B76-D2EF0163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6748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7B7392-1296-5980-CA14-9F8CB27C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1DAFCD9-DEAE-B134-6E08-CB75508C6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3" y="1085794"/>
            <a:ext cx="10762593" cy="530719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D93293-C27A-6B30-0148-02985B622789}"/>
              </a:ext>
            </a:extLst>
          </p:cNvPr>
          <p:cNvSpPr txBox="1"/>
          <p:nvPr/>
        </p:nvSpPr>
        <p:spPr>
          <a:xfrm>
            <a:off x="620110" y="161162"/>
            <a:ext cx="1131964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dirty="0"/>
          </a:p>
          <a:p>
            <a:r>
              <a:rPr lang="ja-JP" altLang="en-US" dirty="0"/>
              <a:t>　</a:t>
            </a:r>
            <a:r>
              <a:rPr lang="en-US" altLang="ja-JP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ja-JP" altLang="en-US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阪神淡路</a:t>
            </a:r>
            <a:r>
              <a:rPr lang="en-US" altLang="ja-JP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１９９５年１月１７日　早朝　震度７　その朝の我が家（神戸市東灘区）</a:t>
            </a: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D7225456-9552-C735-2C1B-D15781F5EFBA}"/>
              </a:ext>
            </a:extLst>
          </p:cNvPr>
          <p:cNvSpPr/>
          <p:nvPr/>
        </p:nvSpPr>
        <p:spPr>
          <a:xfrm>
            <a:off x="5854262" y="2911366"/>
            <a:ext cx="1870841" cy="9354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9815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21C06E-E03B-9B81-4DC3-DDB9964F8B10}"/>
              </a:ext>
            </a:extLst>
          </p:cNvPr>
          <p:cNvSpPr txBox="1"/>
          <p:nvPr/>
        </p:nvSpPr>
        <p:spPr>
          <a:xfrm>
            <a:off x="1040524" y="331012"/>
            <a:ext cx="982717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dirty="0"/>
          </a:p>
          <a:p>
            <a:r>
              <a:rPr lang="ja-JP" altLang="en-US" dirty="0"/>
              <a:t>　</a:t>
            </a:r>
            <a:r>
              <a:rPr lang="en-US" altLang="ja-JP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ja-JP" altLang="en-US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阪神淡路</a:t>
            </a:r>
            <a:r>
              <a:rPr lang="en-US" altLang="ja-JP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１９５年１月１７日　早朝　震度７　その瞬間の我が家</a:t>
            </a:r>
            <a:endParaRPr lang="en-US" altLang="ja-JP" sz="2400" b="1" u="sng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b="1" u="sng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（自宅マンション４階から）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b="1" u="sng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400" b="1" u="sng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7B7392-1296-5980-CA14-9F8CB27C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2DC444A-F717-FAEB-D02A-A10CD86A0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24" y="1968498"/>
            <a:ext cx="4936479" cy="341696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9ED8A17-746E-FC9E-5783-AACC90E94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003" y="1968498"/>
            <a:ext cx="5570474" cy="38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56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21C06E-E03B-9B81-4DC3-DDB9964F8B10}"/>
              </a:ext>
            </a:extLst>
          </p:cNvPr>
          <p:cNvSpPr txBox="1"/>
          <p:nvPr/>
        </p:nvSpPr>
        <p:spPr>
          <a:xfrm>
            <a:off x="325821" y="236423"/>
            <a:ext cx="11866179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dirty="0"/>
          </a:p>
          <a:p>
            <a:r>
              <a:rPr lang="ja-JP" altLang="en-US" dirty="0"/>
              <a:t>　</a:t>
            </a:r>
            <a:r>
              <a:rPr lang="en-US" altLang="ja-JP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ja-JP" altLang="en-US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阪神淡路</a:t>
            </a:r>
            <a:r>
              <a:rPr lang="en-US" altLang="ja-JP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１９９５年１月１７日　早朝　震度７　そのときの我が家（２０２２年１月撮影）</a:t>
            </a: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7B7392-1296-5980-CA14-9F8CB27C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34A919A-414A-D246-635F-29E4B25A7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30" y="1193581"/>
            <a:ext cx="4754180" cy="267422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E84A38C-840E-2ED1-A3F4-2A17E381F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30" y="4049828"/>
            <a:ext cx="4572000" cy="257175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6074996-1906-8AD0-47AE-E3645603C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72" y="1120009"/>
            <a:ext cx="4884974" cy="274779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F2B8DF5-AF80-4DB5-609C-FF71CF62F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72" y="3976413"/>
            <a:ext cx="4741455" cy="266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47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21C06E-E03B-9B81-4DC3-DDB9964F8B10}"/>
              </a:ext>
            </a:extLst>
          </p:cNvPr>
          <p:cNvSpPr txBox="1"/>
          <p:nvPr/>
        </p:nvSpPr>
        <p:spPr>
          <a:xfrm>
            <a:off x="1040524" y="236422"/>
            <a:ext cx="982717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dirty="0"/>
          </a:p>
          <a:p>
            <a:r>
              <a:rPr lang="ja-JP" altLang="en-US" dirty="0"/>
              <a:t>　</a:t>
            </a:r>
            <a:r>
              <a:rPr lang="en-US" altLang="ja-JP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ja-JP" altLang="en-US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阪神淡路</a:t>
            </a:r>
            <a:r>
              <a:rPr lang="en-US" altLang="ja-JP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１９９５年１月１７日　早朝　震度７　　「罹災証明書」</a:t>
            </a: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7B7392-1296-5980-CA14-9F8CB27C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0929B19-9A2B-5727-CD83-A18C38B76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51" y="1350580"/>
            <a:ext cx="6926317" cy="51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92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21C06E-E03B-9B81-4DC3-DDB9964F8B10}"/>
              </a:ext>
            </a:extLst>
          </p:cNvPr>
          <p:cNvSpPr txBox="1"/>
          <p:nvPr/>
        </p:nvSpPr>
        <p:spPr>
          <a:xfrm>
            <a:off x="1030014" y="152334"/>
            <a:ext cx="982717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dirty="0"/>
          </a:p>
          <a:p>
            <a:r>
              <a:rPr lang="ja-JP" altLang="en-US" dirty="0"/>
              <a:t>　</a:t>
            </a:r>
            <a:r>
              <a:rPr lang="en-US" altLang="ja-JP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ja-JP" altLang="en-US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阪神淡路</a:t>
            </a:r>
            <a:r>
              <a:rPr lang="en-US" altLang="ja-JP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１９９５年１月１７日　早朝　震度７　その瞬間の我が家</a:t>
            </a: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7B7392-1296-5980-CA14-9F8CB27C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D63E872-6067-52B5-0C5F-A969F225B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94" y="1818290"/>
            <a:ext cx="3005942" cy="433289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2705B6F-2CCD-D1E9-A7CD-3BD0BF6F6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96" y="1818290"/>
            <a:ext cx="2783871" cy="399479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2FED9B5-6F70-7160-308E-5084E5695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403" y="1879661"/>
            <a:ext cx="4207899" cy="275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85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21C06E-E03B-9B81-4DC3-DDB9964F8B10}"/>
              </a:ext>
            </a:extLst>
          </p:cNvPr>
          <p:cNvSpPr txBox="1"/>
          <p:nvPr/>
        </p:nvSpPr>
        <p:spPr>
          <a:xfrm>
            <a:off x="1040524" y="236422"/>
            <a:ext cx="982717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dirty="0"/>
          </a:p>
          <a:p>
            <a:r>
              <a:rPr lang="ja-JP" altLang="en-US" dirty="0"/>
              <a:t>　</a:t>
            </a:r>
            <a:r>
              <a:rPr lang="en-US" altLang="ja-JP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ja-JP" altLang="en-US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阪神淡路</a:t>
            </a:r>
            <a:r>
              <a:rPr lang="en-US" altLang="ja-JP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１９９５年１月１７日　早朝　震度７　「我が家のレイアウト図」</a:t>
            </a: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7B7392-1296-5980-CA14-9F8CB27C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83F6B6A-0BAA-FF9F-981A-8D72E5C1A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97" y="1282262"/>
            <a:ext cx="3781938" cy="520524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A6450E7-99C3-0C2A-62FA-667E22A75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786" y="1208690"/>
            <a:ext cx="4728633" cy="4941340"/>
          </a:xfrm>
          <a:prstGeom prst="rect">
            <a:avLst/>
          </a:prstGeom>
        </p:spPr>
      </p:pic>
      <p:sp>
        <p:nvSpPr>
          <p:cNvPr id="2" name="矢印: ストライプ 1">
            <a:extLst>
              <a:ext uri="{FF2B5EF4-FFF2-40B4-BE49-F238E27FC236}">
                <a16:creationId xmlns:a16="http://schemas.microsoft.com/office/drawing/2014/main" id="{2A497DA2-95A8-D755-B0BC-E5601B2D39B6}"/>
              </a:ext>
            </a:extLst>
          </p:cNvPr>
          <p:cNvSpPr/>
          <p:nvPr/>
        </p:nvSpPr>
        <p:spPr>
          <a:xfrm rot="20695235">
            <a:off x="3662807" y="3793950"/>
            <a:ext cx="3028544" cy="1684282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21A3F33-9D86-760A-2F79-FB9BF3A9A9C8}"/>
              </a:ext>
            </a:extLst>
          </p:cNvPr>
          <p:cNvSpPr/>
          <p:nvPr/>
        </p:nvSpPr>
        <p:spPr>
          <a:xfrm rot="16200000">
            <a:off x="7294183" y="4288216"/>
            <a:ext cx="1986455" cy="10089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</a:rPr>
              <a:t>ベッドⓀ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E81693C-5B10-A071-5596-35DF3B44F93E}"/>
              </a:ext>
            </a:extLst>
          </p:cNvPr>
          <p:cNvSpPr/>
          <p:nvPr/>
        </p:nvSpPr>
        <p:spPr>
          <a:xfrm rot="16200000">
            <a:off x="8812924" y="4293476"/>
            <a:ext cx="1986455" cy="10089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</a:rPr>
              <a:t>ベッドⓃ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76BC681-20A5-D0DD-045B-675EC0213BA2}"/>
              </a:ext>
            </a:extLst>
          </p:cNvPr>
          <p:cNvSpPr/>
          <p:nvPr/>
        </p:nvSpPr>
        <p:spPr>
          <a:xfrm>
            <a:off x="8245367" y="2405178"/>
            <a:ext cx="1170247" cy="10089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</a:rPr>
              <a:t>ベビーベッド</a:t>
            </a:r>
            <a:endParaRPr kumimoji="1" lang="en-US" altLang="ja-JP" dirty="0">
              <a:solidFill>
                <a:schemeClr val="bg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bg1"/>
                </a:solidFill>
              </a:rPr>
              <a:t>（追加）</a:t>
            </a:r>
          </a:p>
        </p:txBody>
      </p:sp>
    </p:spTree>
    <p:extLst>
      <p:ext uri="{BB962C8B-B14F-4D97-AF65-F5344CB8AC3E}">
        <p14:creationId xmlns:p14="http://schemas.microsoft.com/office/powerpoint/2010/main" val="3749356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21C06E-E03B-9B81-4DC3-DDB9964F8B10}"/>
              </a:ext>
            </a:extLst>
          </p:cNvPr>
          <p:cNvSpPr txBox="1"/>
          <p:nvPr/>
        </p:nvSpPr>
        <p:spPr>
          <a:xfrm>
            <a:off x="630620" y="378767"/>
            <a:ext cx="98271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阪神淡路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r>
              <a:rPr lang="ja-JP" altLang="en-US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１９９６年１月（１年後）の</a:t>
            </a:r>
            <a:endParaRPr lang="en-US" altLang="ja-JP" sz="2400" b="1" u="sng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　　　新聞投稿記事から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8A5136-3ACC-8F54-9B5D-5E942352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2E3958E-1A84-0EF7-1B45-31E64F4E4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62" y="228599"/>
            <a:ext cx="3672051" cy="656281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E753DD8-A8E9-DEE9-6313-39A83D64E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3" y="1268393"/>
            <a:ext cx="3935370" cy="5347737"/>
          </a:xfrm>
          <a:prstGeom prst="rect">
            <a:avLst/>
          </a:prstGeom>
        </p:spPr>
      </p:pic>
      <p:sp>
        <p:nvSpPr>
          <p:cNvPr id="2" name="矢印: ストライプ 1">
            <a:extLst>
              <a:ext uri="{FF2B5EF4-FFF2-40B4-BE49-F238E27FC236}">
                <a16:creationId xmlns:a16="http://schemas.microsoft.com/office/drawing/2014/main" id="{2A497DA2-95A8-D755-B0BC-E5601B2D39B6}"/>
              </a:ext>
            </a:extLst>
          </p:cNvPr>
          <p:cNvSpPr/>
          <p:nvPr/>
        </p:nvSpPr>
        <p:spPr>
          <a:xfrm rot="20695235">
            <a:off x="3687318" y="2984508"/>
            <a:ext cx="3028544" cy="1684282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7906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4E6AD9-5360-BCB9-8601-F206BDDEB56E}"/>
              </a:ext>
            </a:extLst>
          </p:cNvPr>
          <p:cNvSpPr txBox="1"/>
          <p:nvPr/>
        </p:nvSpPr>
        <p:spPr>
          <a:xfrm>
            <a:off x="367861" y="317212"/>
            <a:ext cx="1158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【</a:t>
            </a:r>
            <a:r>
              <a:rPr kumimoji="1" lang="ja-JP" altLang="en-US" sz="3200" dirty="0"/>
              <a:t>正しい防災情報の理解が重要（一例）</a:t>
            </a:r>
            <a:r>
              <a:rPr kumimoji="1" lang="en-US" altLang="ja-JP" sz="3200" dirty="0"/>
              <a:t>】</a:t>
            </a:r>
            <a:endParaRPr kumimoji="1" lang="ja-JP" altLang="en-US" sz="3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2BF67C-D565-0B8E-45D0-0AA2AEAD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A6A1AB-9047-91EA-C140-021DB69D4BAC}"/>
              </a:ext>
            </a:extLst>
          </p:cNvPr>
          <p:cNvSpPr txBox="1"/>
          <p:nvPr/>
        </p:nvSpPr>
        <p:spPr>
          <a:xfrm>
            <a:off x="451943" y="767251"/>
            <a:ext cx="1149831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ja-JP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-祥南行書V-2004JIS" panose="03000709000000000000" pitchFamily="65" charset="-128"/>
              <a:ea typeface="ADL-祥南行書V-2004JIS" panose="03000709000000000000" pitchFamily="65" charset="-128"/>
            </a:endParaRPr>
          </a:p>
          <a:p>
            <a:r>
              <a:rPr lang="ja-JP" altLang="en-US" sz="2400" dirty="0"/>
              <a:t>１）生駒市そして地方自治体の対応。</a:t>
            </a:r>
            <a:br>
              <a:rPr lang="en-US" altLang="ja-JP" sz="2400" dirty="0"/>
            </a:br>
            <a:r>
              <a:rPr lang="ja-JP" altLang="en-US" sz="2400" dirty="0"/>
              <a:t>　　「自助」＝＞「共助」＝＞「公助」</a:t>
            </a:r>
            <a:br>
              <a:rPr lang="en-US" altLang="ja-JP" sz="2400" dirty="0"/>
            </a:br>
            <a:r>
              <a:rPr lang="ja-JP" altLang="en-US" sz="2400" dirty="0"/>
              <a:t>　　　　　★もっとわかりやすく「自分の命を守るためには」</a:t>
            </a:r>
            <a:br>
              <a:rPr lang="en-US" altLang="ja-JP" sz="2400" dirty="0"/>
            </a:br>
            <a:r>
              <a:rPr lang="ja-JP" altLang="en-US" sz="2400" dirty="0"/>
              <a:t>　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/>
              <a:t>２）ハザードマップを過信しない</a:t>
            </a:r>
            <a:endParaRPr lang="en-US" altLang="ja-JP" sz="2400" dirty="0"/>
          </a:p>
          <a:p>
            <a:r>
              <a:rPr lang="ja-JP" altLang="en-US" sz="2400" dirty="0"/>
              <a:t>　　・マップに色が塗られている・・・・常に被災を想定して避難等考慮　　◎</a:t>
            </a:r>
            <a:endParaRPr lang="en-US" altLang="ja-JP" sz="2400" dirty="0"/>
          </a:p>
          <a:p>
            <a:r>
              <a:rPr lang="ja-JP" altLang="en-US" sz="2400" dirty="0"/>
              <a:t>　　</a:t>
            </a:r>
            <a:r>
              <a:rPr lang="ja-JP" altLang="en-US" sz="3200" b="1" u="sng" dirty="0">
                <a:solidFill>
                  <a:srgbClr val="FFFF00"/>
                </a:solidFill>
              </a:rPr>
              <a:t>・マップに色はない・・・・・・・・安全だ　　</a:t>
            </a:r>
            <a:r>
              <a:rPr lang="en-US" altLang="ja-JP" sz="3200" b="1" u="sng" dirty="0">
                <a:solidFill>
                  <a:srgbClr val="FFFF00"/>
                </a:solidFill>
              </a:rPr>
              <a:t>×</a:t>
            </a:r>
          </a:p>
          <a:p>
            <a:endParaRPr lang="en-US" altLang="ja-JP" sz="2400" dirty="0"/>
          </a:p>
          <a:p>
            <a:r>
              <a:rPr lang="ja-JP" altLang="en-US" sz="2400" dirty="0"/>
              <a:t>３）「南海トラフ巨大地震情報」も正しく理解する</a:t>
            </a:r>
            <a:endParaRPr lang="en-US" altLang="ja-JP" sz="2400" dirty="0"/>
          </a:p>
          <a:p>
            <a:r>
              <a:rPr lang="ja-JP" altLang="en-US" sz="2400" dirty="0"/>
              <a:t>　　　　　</a:t>
            </a:r>
            <a:r>
              <a:rPr lang="ja-JP" alt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＝＞　</a:t>
            </a:r>
            <a:r>
              <a:rPr lang="ja-JP" altLang="en-US" sz="3200" b="1" u="sng" dirty="0">
                <a:solidFill>
                  <a:srgbClr val="FFFF00"/>
                </a:solidFill>
                <a:sym typeface="Wingdings" panose="05000000000000000000" pitchFamily="2" charset="2"/>
              </a:rPr>
              <a:t>地震予知の限界を知る</a:t>
            </a:r>
            <a:br>
              <a:rPr lang="en-US" altLang="ja-JP" sz="2400" dirty="0">
                <a:solidFill>
                  <a:srgbClr val="FFFF00"/>
                </a:solidFill>
                <a:sym typeface="Wingdings" panose="05000000000000000000" pitchFamily="2" charset="2"/>
              </a:rPr>
            </a:br>
            <a:endParaRPr lang="en-US" altLang="ja-JP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53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CEAB258-E2EB-BA7B-A89E-4FFBA703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65CF24A-7231-1A5B-0CA4-095DB43C3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95" y="2560628"/>
            <a:ext cx="8768962" cy="3672003"/>
          </a:xfrm>
          <a:prstGeom prst="rect">
            <a:avLst/>
          </a:prstGeom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EAEE01A6-38D9-C8AF-2AB9-13396D15D224}"/>
              </a:ext>
            </a:extLst>
          </p:cNvPr>
          <p:cNvCxnSpPr>
            <a:cxnSpLocks/>
          </p:cNvCxnSpPr>
          <p:nvPr/>
        </p:nvCxnSpPr>
        <p:spPr>
          <a:xfrm>
            <a:off x="357352" y="4120052"/>
            <a:ext cx="10499834" cy="84081"/>
          </a:xfrm>
          <a:prstGeom prst="straightConnector1">
            <a:avLst/>
          </a:prstGeom>
          <a:ln w="73025">
            <a:solidFill>
              <a:srgbClr val="FF0000">
                <a:alpha val="6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6F8B4C68-B666-C9B0-85D8-0E259A8EACA8}"/>
              </a:ext>
            </a:extLst>
          </p:cNvPr>
          <p:cNvCxnSpPr>
            <a:cxnSpLocks/>
          </p:cNvCxnSpPr>
          <p:nvPr/>
        </p:nvCxnSpPr>
        <p:spPr>
          <a:xfrm>
            <a:off x="352099" y="3116322"/>
            <a:ext cx="10499834" cy="84081"/>
          </a:xfrm>
          <a:prstGeom prst="straightConnector1">
            <a:avLst/>
          </a:prstGeom>
          <a:ln w="73025">
            <a:solidFill>
              <a:schemeClr val="accent4">
                <a:lumMod val="60000"/>
                <a:lumOff val="40000"/>
                <a:alpha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吹き出し: 円形 9">
            <a:extLst>
              <a:ext uri="{FF2B5EF4-FFF2-40B4-BE49-F238E27FC236}">
                <a16:creationId xmlns:a16="http://schemas.microsoft.com/office/drawing/2014/main" id="{09969F68-3A26-FFFD-789C-EC33C7471ED1}"/>
              </a:ext>
            </a:extLst>
          </p:cNvPr>
          <p:cNvSpPr/>
          <p:nvPr/>
        </p:nvSpPr>
        <p:spPr>
          <a:xfrm>
            <a:off x="369737" y="1387364"/>
            <a:ext cx="5454870" cy="895417"/>
          </a:xfrm>
          <a:prstGeom prst="wedgeEllipseCallout">
            <a:avLst>
              <a:gd name="adj1" fmla="val -10111"/>
              <a:gd name="adj2" fmla="val 14931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</a:rPr>
              <a:t>地層、地質を確認できている範囲</a:t>
            </a:r>
            <a:endParaRPr kumimoji="1" lang="en-US" altLang="ja-JP" dirty="0">
              <a:solidFill>
                <a:schemeClr val="bg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bg1"/>
                </a:solidFill>
              </a:rPr>
              <a:t>（地下数１００メートルまで）</a:t>
            </a:r>
          </a:p>
        </p:txBody>
      </p:sp>
      <p:sp>
        <p:nvSpPr>
          <p:cNvPr id="11" name="吹き出し: 円形 10">
            <a:extLst>
              <a:ext uri="{FF2B5EF4-FFF2-40B4-BE49-F238E27FC236}">
                <a16:creationId xmlns:a16="http://schemas.microsoft.com/office/drawing/2014/main" id="{78AC52C0-50EA-4A09-8375-BC180E86C23F}"/>
              </a:ext>
            </a:extLst>
          </p:cNvPr>
          <p:cNvSpPr/>
          <p:nvPr/>
        </p:nvSpPr>
        <p:spPr>
          <a:xfrm>
            <a:off x="6607605" y="1077312"/>
            <a:ext cx="5454870" cy="895417"/>
          </a:xfrm>
          <a:prstGeom prst="wedgeEllipseCallout">
            <a:avLst>
              <a:gd name="adj1" fmla="val -8762"/>
              <a:gd name="adj2" fmla="val 203311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</a:rPr>
              <a:t>海中は深海潜水艇で</a:t>
            </a:r>
            <a:endParaRPr kumimoji="1" lang="en-US" altLang="ja-JP" dirty="0">
              <a:solidFill>
                <a:schemeClr val="bg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bg1"/>
                </a:solidFill>
              </a:rPr>
              <a:t>６０００メートル付近まで確認</a:t>
            </a:r>
          </a:p>
        </p:txBody>
      </p:sp>
      <p:sp>
        <p:nvSpPr>
          <p:cNvPr id="12" name="吹き出し: 円形 11">
            <a:extLst>
              <a:ext uri="{FF2B5EF4-FFF2-40B4-BE49-F238E27FC236}">
                <a16:creationId xmlns:a16="http://schemas.microsoft.com/office/drawing/2014/main" id="{E7820471-10CC-20E3-68EA-DF4D6A38E9A9}"/>
              </a:ext>
            </a:extLst>
          </p:cNvPr>
          <p:cNvSpPr/>
          <p:nvPr/>
        </p:nvSpPr>
        <p:spPr>
          <a:xfrm>
            <a:off x="745095" y="5347726"/>
            <a:ext cx="5862510" cy="1409945"/>
          </a:xfrm>
          <a:prstGeom prst="wedgeEllipseCallout">
            <a:avLst>
              <a:gd name="adj1" fmla="val 57425"/>
              <a:gd name="adj2" fmla="val -133692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</a:rPr>
              <a:t>地震の震源域は</a:t>
            </a:r>
            <a:endParaRPr kumimoji="1" lang="en-US" altLang="ja-JP" dirty="0">
              <a:solidFill>
                <a:schemeClr val="bg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bg1"/>
                </a:solidFill>
              </a:rPr>
              <a:t>約１５，０００メートル（１５</a:t>
            </a:r>
            <a:r>
              <a:rPr kumimoji="1" lang="en-US" altLang="ja-JP" dirty="0">
                <a:solidFill>
                  <a:schemeClr val="bg1"/>
                </a:solidFill>
              </a:rPr>
              <a:t>KM</a:t>
            </a:r>
            <a:r>
              <a:rPr kumimoji="1" lang="ja-JP" altLang="en-US" dirty="0">
                <a:solidFill>
                  <a:schemeClr val="bg1"/>
                </a:solidFill>
              </a:rPr>
              <a:t>）</a:t>
            </a:r>
            <a:endParaRPr kumimoji="1" lang="en-US" altLang="ja-JP" dirty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2400" b="1" u="sng" dirty="0">
                <a:solidFill>
                  <a:srgbClr val="FF0000"/>
                </a:solidFill>
              </a:rPr>
              <a:t>実データ計測不能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712F4EF-2B67-EDAB-0526-30647B9EA842}"/>
              </a:ext>
            </a:extLst>
          </p:cNvPr>
          <p:cNvSpPr txBox="1"/>
          <p:nvPr/>
        </p:nvSpPr>
        <p:spPr>
          <a:xfrm>
            <a:off x="367861" y="317212"/>
            <a:ext cx="1158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【</a:t>
            </a:r>
            <a:r>
              <a:rPr kumimoji="1" lang="ja-JP" altLang="en-US" sz="3200" dirty="0"/>
              <a:t>ご参考</a:t>
            </a:r>
            <a:r>
              <a:rPr kumimoji="1" lang="en-US" altLang="ja-JP" sz="3200" dirty="0"/>
              <a:t>】</a:t>
            </a:r>
            <a:r>
              <a:rPr kumimoji="1" lang="ja-JP" altLang="en-US" sz="3200" dirty="0"/>
              <a:t>地震予知の精度が低い理由・・実データが取れない</a:t>
            </a:r>
          </a:p>
        </p:txBody>
      </p:sp>
    </p:spTree>
    <p:extLst>
      <p:ext uri="{BB962C8B-B14F-4D97-AF65-F5344CB8AC3E}">
        <p14:creationId xmlns:p14="http://schemas.microsoft.com/office/powerpoint/2010/main" val="3904541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21C06E-E03B-9B81-4DC3-DDB9964F8B10}"/>
              </a:ext>
            </a:extLst>
          </p:cNvPr>
          <p:cNvSpPr txBox="1"/>
          <p:nvPr/>
        </p:nvSpPr>
        <p:spPr>
          <a:xfrm>
            <a:off x="483477" y="183866"/>
            <a:ext cx="1086769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dirty="0"/>
          </a:p>
          <a:p>
            <a:r>
              <a:rPr lang="ja-JP" altLang="en-US" dirty="0"/>
              <a:t>　</a:t>
            </a:r>
            <a:r>
              <a:rPr lang="ja-JP" altLang="en-US" sz="4000" b="1" u="sng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★本日のまとめ★（これだけは覚えて！！！）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7B7392-1296-5980-CA14-9F8CB27C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A3CABE-1DA2-CD4B-FDAD-7D09295AA9CF}"/>
              </a:ext>
            </a:extLst>
          </p:cNvPr>
          <p:cNvSpPr txBox="1"/>
          <p:nvPr/>
        </p:nvSpPr>
        <p:spPr>
          <a:xfrm>
            <a:off x="840828" y="1038143"/>
            <a:ext cx="11067392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dirty="0"/>
          </a:p>
          <a:p>
            <a:r>
              <a:rPr lang="ja-JP" altLang="en-US" dirty="0"/>
              <a:t>　</a:t>
            </a:r>
            <a:r>
              <a:rPr lang="ja-JP" altLang="en-US" sz="2800" dirty="0"/>
              <a:t>自然災害から大切な命を守る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「５つのヒント」</a:t>
            </a:r>
            <a:endParaRPr lang="ja-JP" altLang="en-US" sz="2400" b="1" u="sng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400" b="1" u="sng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・寝室には「寝具」「非常持ち出し貴重品」以外を置かない</a:t>
            </a:r>
          </a:p>
          <a:p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・「そこにあるものでやる」「そこにいる人でやる」</a:t>
            </a: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「人」も「もの」もないときは自分で集める努力をする</a:t>
            </a:r>
          </a:p>
          <a:p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・誰に対しても「感謝の気持ち」を持ち続ける</a:t>
            </a:r>
          </a:p>
          <a:p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・すべてがだめなときにも、絶対に最後まであきらめない</a:t>
            </a:r>
          </a:p>
          <a:p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・自分の「好き」「得意」を使って、自分そしてすべての人の　「命」守る</a:t>
            </a: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9826654D-84D9-4D60-3853-1BE89AE7134E}"/>
              </a:ext>
            </a:extLst>
          </p:cNvPr>
          <p:cNvSpPr/>
          <p:nvPr/>
        </p:nvSpPr>
        <p:spPr>
          <a:xfrm>
            <a:off x="686555" y="2165131"/>
            <a:ext cx="10212673" cy="4246179"/>
          </a:xfrm>
          <a:prstGeom prst="round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3777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4E6AD9-5360-BCB9-8601-F206BDDEB56E}"/>
              </a:ext>
            </a:extLst>
          </p:cNvPr>
          <p:cNvSpPr txBox="1"/>
          <p:nvPr/>
        </p:nvSpPr>
        <p:spPr>
          <a:xfrm>
            <a:off x="367863" y="283785"/>
            <a:ext cx="813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★★</a:t>
            </a:r>
            <a:r>
              <a:rPr kumimoji="1" lang="ja-JP" altLang="en-US" sz="3200"/>
              <a:t>お願い事項　</a:t>
            </a:r>
            <a:r>
              <a:rPr kumimoji="1" lang="ja-JP" altLang="en-US" sz="3200" dirty="0"/>
              <a:t>などなどです★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2BF67C-D565-0B8E-45D0-0AA2AEAD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A6A1AB-9047-91EA-C140-021DB69D4BAC}"/>
              </a:ext>
            </a:extLst>
          </p:cNvPr>
          <p:cNvSpPr txBox="1"/>
          <p:nvPr/>
        </p:nvSpPr>
        <p:spPr>
          <a:xfrm>
            <a:off x="451944" y="767251"/>
            <a:ext cx="11130456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ja-JP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-祥南行書V-2004JIS" panose="03000709000000000000" pitchFamily="65" charset="-128"/>
              <a:ea typeface="ADL-祥南行書V-2004JIS" panose="03000709000000000000" pitchFamily="65" charset="-128"/>
            </a:endParaRPr>
          </a:p>
          <a:p>
            <a:r>
              <a:rPr lang="ja-JP" altLang="en-US" sz="2400" dirty="0"/>
              <a:t>◎限られた時間なので、今日からでも防災、減災に役立つことを中心にお話</a:t>
            </a:r>
            <a:br>
              <a:rPr lang="en-US" altLang="ja-JP" sz="2400" dirty="0"/>
            </a:br>
            <a:r>
              <a:rPr lang="ja-JP" altLang="en-US" sz="2400" dirty="0"/>
              <a:t>　します。自ら経験した「阪神淡路大震災」叔母さん宅の支援に行った</a:t>
            </a:r>
            <a:br>
              <a:rPr lang="en-US" altLang="ja-JP" sz="2400" dirty="0"/>
            </a:br>
            <a:r>
              <a:rPr lang="ja-JP" altLang="en-US" sz="2400" dirty="0"/>
              <a:t>　「能登半島地震」での現場体験も交えて。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/>
              <a:t>◎「これ知ってますか？」「ここに行ったことありますか？」など、時々生</a:t>
            </a:r>
            <a:endParaRPr lang="en-US" altLang="ja-JP" sz="2400" dirty="0"/>
          </a:p>
          <a:p>
            <a:r>
              <a:rPr lang="ja-JP" altLang="en-US" sz="2400" dirty="0"/>
              <a:t>　徒さんの反応見るため、挙手頂くことがあります。実際の学校のように、</a:t>
            </a:r>
            <a:endParaRPr lang="en-US" altLang="ja-JP" sz="2400" dirty="0"/>
          </a:p>
          <a:p>
            <a:r>
              <a:rPr lang="ja-JP" altLang="en-US" sz="2400" dirty="0"/>
              <a:t>　手を挙げた方に回答を求めるとかは原則しませんのでご協力を。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◎震災被害の「写真」「動画」を、説明の中で一部引用しています。表示す</a:t>
            </a:r>
            <a:endParaRPr lang="en-US" altLang="ja-JP" sz="2400" dirty="0"/>
          </a:p>
          <a:p>
            <a:r>
              <a:rPr lang="ja-JP" altLang="en-US" sz="2400" dirty="0"/>
              <a:t>　る前に一言お伝えしますので、一瞬目をそむけて頂くか、つらい方は途中</a:t>
            </a:r>
            <a:endParaRPr lang="en-US" altLang="ja-JP" sz="2400" dirty="0"/>
          </a:p>
          <a:p>
            <a:r>
              <a:rPr lang="ja-JP" altLang="en-US" sz="2400" dirty="0"/>
              <a:t>　退席もＯＫです。</a:t>
            </a:r>
            <a:endParaRPr lang="en-US" altLang="ja-JP" sz="2400" dirty="0"/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◎「疑問」「質問」「これ詳しく聞いてみたい」は、適時説明の途中で確認頂けるよう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にいたします。</a:t>
            </a:r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9675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883BCF-16D0-E74A-DC70-0694F0903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64877BD-1E94-A3A3-B90B-77DA4DBFFB3E}"/>
              </a:ext>
            </a:extLst>
          </p:cNvPr>
          <p:cNvSpPr txBox="1"/>
          <p:nvPr/>
        </p:nvSpPr>
        <p:spPr>
          <a:xfrm>
            <a:off x="872359" y="333137"/>
            <a:ext cx="11214538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dirty="0">
              <a:solidFill>
                <a:schemeClr val="bg1"/>
              </a:solidFill>
            </a:endParaRPr>
          </a:p>
          <a:p>
            <a:r>
              <a:rPr lang="ja-JP" altLang="en-US" dirty="0"/>
              <a:t>　</a:t>
            </a:r>
            <a:r>
              <a:rPr lang="ja-JP" altLang="en-US" sz="3200" b="1" i="1" u="sng" dirty="0">
                <a:latin typeface="ADL-祥南行書V-2004JIS" panose="03000709000000000000" pitchFamily="65" charset="-128"/>
                <a:ea typeface="ADL-祥南行書V-2004JIS" panose="03000709000000000000" pitchFamily="65" charset="-128"/>
              </a:rPr>
              <a:t>参考資料へのリンクリストと</a:t>
            </a:r>
            <a:r>
              <a:rPr lang="en-US" altLang="ja-JP" sz="3200" b="1" i="1" u="sng" dirty="0">
                <a:latin typeface="ADL-祥南行書V-2004JIS" panose="03000709000000000000" pitchFamily="65" charset="-128"/>
                <a:ea typeface="ADL-祥南行書V-2004JIS" panose="03000709000000000000" pitchFamily="65" charset="-128"/>
              </a:rPr>
              <a:t>QR</a:t>
            </a:r>
            <a:r>
              <a:rPr lang="ja-JP" altLang="en-US" sz="3200" b="1" i="1" u="sng" dirty="0">
                <a:latin typeface="ADL-祥南行書V-2004JIS" panose="03000709000000000000" pitchFamily="65" charset="-128"/>
                <a:ea typeface="ADL-祥南行書V-2004JIS" panose="03000709000000000000" pitchFamily="65" charset="-128"/>
              </a:rPr>
              <a:t>コード一覧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・「離れても忘れない阪神淡路大震災」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Facebook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ホーム</a:t>
            </a:r>
          </a:p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（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Facebook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ID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などが無くても、誰でも参照可能です。）</a:t>
            </a:r>
          </a:p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https://www.facebook.com/groups/764585752216978/</a:t>
            </a:r>
          </a:p>
          <a:p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・１．１７三宮東遊園地スライドショー（２０２２年版）</a:t>
            </a:r>
          </a:p>
          <a:p>
            <a:r>
              <a:rPr lang="ja-JP" altLang="en-US" dirty="0">
                <a:solidFill>
                  <a:srgbClr val="0D2E4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　　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https://youtu.be/F1LEwgEAWEQ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　・２０１４年３月１８日「メタバースさだまさし」動画（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YouTube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</a:p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　　　　　　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https://youtu.be/KN14fGmgbLo</a:t>
            </a:r>
          </a:p>
          <a:p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・２０１４年５月３１日「生さだ徳島編のハガキ」 動画（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YouTube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</a:p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　　　　　　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https://youtu.be/55B0KZ8JzKM</a:t>
            </a:r>
          </a:p>
          <a:p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・能登崩落（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YouTube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</a:p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https://youtu.be/j0_53fNjyJI</a:t>
            </a:r>
          </a:p>
          <a:p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F6E8796-AF02-48A8-BFCC-AA239B8C4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63" y="1330866"/>
            <a:ext cx="1057607" cy="105760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5C8E659-BCCA-E0C0-EAE8-7BE22F0C1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336" y="2428847"/>
            <a:ext cx="1035522" cy="103552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0DD020C-70F3-BD57-F602-092BEF04E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436" y="3364265"/>
            <a:ext cx="1146944" cy="114694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5A01493-9F05-24FB-13C6-38A90C6170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26" y="4856266"/>
            <a:ext cx="1294089" cy="129408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5E5F40E-6EB0-18D1-5DDA-D7E82C2D9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743" y="5503310"/>
            <a:ext cx="1075997" cy="10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83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883BCF-16D0-E74A-DC70-0694F0903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64877BD-1E94-A3A3-B90B-77DA4DBFFB3E}"/>
              </a:ext>
            </a:extLst>
          </p:cNvPr>
          <p:cNvSpPr txBox="1"/>
          <p:nvPr/>
        </p:nvSpPr>
        <p:spPr>
          <a:xfrm>
            <a:off x="809297" y="327497"/>
            <a:ext cx="11067392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　</a:t>
            </a:r>
            <a:r>
              <a:rPr lang="zh-TW" altLang="en-US" sz="3200" b="1" i="1" u="sng" dirty="0">
                <a:latin typeface="ADL-祥南行書V-2004JIS" panose="03000709000000000000" pitchFamily="65" charset="-128"/>
                <a:ea typeface="ADL-祥南行書V-2004JIS" panose="03000709000000000000" pitchFamily="65" charset="-128"/>
              </a:rPr>
              <a:t>坂口　直明　連絡先情報</a:t>
            </a:r>
          </a:p>
          <a:p>
            <a:endParaRPr lang="en-US" altLang="ja-JP" sz="2800" b="1" i="1" u="sng" dirty="0">
              <a:latin typeface="ADL-祥南行書V-2004JIS" panose="03000709000000000000" pitchFamily="65" charset="-128"/>
              <a:ea typeface="ADL-祥南行書V-2004JIS" panose="03000709000000000000" pitchFamily="65" charset="-128"/>
            </a:endParaRPr>
          </a:p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６３０－０２１５　奈良県生駒市東菜畑２丁目９３８－１５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０９０－５１２９－２６１３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mr2rflismo@gmail.com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本日の説明について「ご質問」「ご意見」「ご感想」などありましたら、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お気軽にお寄せ下さい。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800" b="1" i="1" u="sng" dirty="0">
              <a:solidFill>
                <a:schemeClr val="bg1"/>
              </a:solidFill>
              <a:latin typeface="ADL-祥南行書V-2004JIS" panose="03000709000000000000" pitchFamily="65" charset="-128"/>
              <a:ea typeface="ADL-祥南行書V-2004JIS" panose="03000709000000000000" pitchFamily="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6273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21C06E-E03B-9B81-4DC3-DDB9964F8B10}"/>
              </a:ext>
            </a:extLst>
          </p:cNvPr>
          <p:cNvSpPr txBox="1"/>
          <p:nvPr/>
        </p:nvSpPr>
        <p:spPr>
          <a:xfrm>
            <a:off x="987974" y="562237"/>
            <a:ext cx="98271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-祥南行書V-2004JIS" panose="03000709000000000000" pitchFamily="65" charset="-128"/>
                <a:ea typeface="ADL-祥南行書V-2004JIS" panose="03000709000000000000" pitchFamily="65" charset="-128"/>
              </a:rPr>
              <a:t>最後まで説明を聞いて頂いて</a:t>
            </a:r>
            <a:endParaRPr lang="en-US" altLang="ja-JP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-祥南行書V-2004JIS" panose="03000709000000000000" pitchFamily="65" charset="-128"/>
              <a:ea typeface="ADL-祥南行書V-2004JIS" panose="03000709000000000000" pitchFamily="65" charset="-128"/>
            </a:endParaRPr>
          </a:p>
          <a:p>
            <a:r>
              <a:rPr lang="ja-JP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-祥南行書V-2004JIS" panose="03000709000000000000" pitchFamily="65" charset="-128"/>
                <a:ea typeface="ADL-祥南行書V-2004JIS" panose="03000709000000000000" pitchFamily="65" charset="-128"/>
              </a:rPr>
              <a:t>　ありがとうございました。</a:t>
            </a:r>
            <a:endParaRPr lang="en-US" altLang="ja-JP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-祥南行書V-2004JIS" panose="03000709000000000000" pitchFamily="65" charset="-128"/>
              <a:ea typeface="ADL-祥南行書V-2004JIS" panose="03000709000000000000" pitchFamily="65" charset="-128"/>
            </a:endParaRPr>
          </a:p>
        </p:txBody>
      </p:sp>
      <p:pic>
        <p:nvPicPr>
          <p:cNvPr id="4" name="図 3" descr="さよなら Pusheen">
            <a:extLst>
              <a:ext uri="{FF2B5EF4-FFF2-40B4-BE49-F238E27FC236}">
                <a16:creationId xmlns:a16="http://schemas.microsoft.com/office/drawing/2014/main" id="{DAE24730-B6A1-A82B-07F1-6F490208C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459417"/>
            <a:ext cx="3810000" cy="38100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02BFF4F-131D-4AA0-34C8-4DE11909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4454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21C06E-E03B-9B81-4DC3-DDB9964F8B10}"/>
              </a:ext>
            </a:extLst>
          </p:cNvPr>
          <p:cNvSpPr txBox="1"/>
          <p:nvPr/>
        </p:nvSpPr>
        <p:spPr>
          <a:xfrm>
            <a:off x="0" y="236422"/>
            <a:ext cx="10846676" cy="704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-祥南行書V-2004JIS" panose="03000709000000000000" pitchFamily="65" charset="-128"/>
                <a:ea typeface="ADL-祥南行書V-2004JIS" panose="03000709000000000000" pitchFamily="65" charset="-128"/>
              </a:rPr>
              <a:t>◆自己紹介◆　坂口　直明という人</a:t>
            </a:r>
            <a:endParaRPr lang="en-US" altLang="ja-JP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-祥南行書V-2004JIS" panose="03000709000000000000" pitchFamily="65" charset="-128"/>
              <a:ea typeface="ADL-祥南行書V-2004JIS" panose="03000709000000000000" pitchFamily="65" charset="-128"/>
            </a:endParaRPr>
          </a:p>
          <a:p>
            <a:r>
              <a:rPr lang="ja-JP" altLang="en-US" dirty="0"/>
              <a:t>　　</a:t>
            </a: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ja-JP" altLang="en-US" sz="2400" dirty="0"/>
              <a:t> １９５９年（昭和３４年）大阪府守口市生まれ。寝屋川市育ち。</a:t>
            </a:r>
            <a:endParaRPr lang="en-US" altLang="ja-JP" sz="2400" dirty="0"/>
          </a:p>
          <a:p>
            <a:r>
              <a:rPr lang="ja-JP" altLang="en-US" sz="2400" dirty="0"/>
              <a:t>・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勤務先　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１）富士通ＳＳＬ（横浜、横須賀）・・・・・・・・　１９８２年～１９８８年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２）松下電器産業（のちのパナソニック）・・　１９８８年～２０１３年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３）日本アイビーエムサービス・・・・・・・・・・　２０１３年～２０１５年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以上３社「情報システムエンジニア」　　　　　　　　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４）エムケイ（京都）・・・・・・・・・・・・・・・・・・・・　２０１６年（１１カ月間）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５）生駒交通　・・・・・・・・・・・・・・・・・・・・・・・　２０１６年～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以上２社「タクシー運転手」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・家族　親族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嫁、２０代の娘ふたり、母は９１歳（父は１１年前に他界）　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関東に弟一家がいます。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・趣味や好きな事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クルマ関係は何でも（運転する、研究する、触る、洗う、仲間を増やす・・・など）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音楽は、演歌からスーパーユーロビートまで何でもききます。そして旅行好き。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</a:p>
          <a:p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BCD0319-B88A-A8F5-E838-16926CC4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C243ACC-4FAE-E46B-AA8E-9C1C61062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36" y="1408394"/>
            <a:ext cx="3167131" cy="178151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CDCA83C-AF7D-5D41-C6D9-535A1DA18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7" y="3436879"/>
            <a:ext cx="3165794" cy="178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05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4E6AD9-5360-BCB9-8601-F206BDDEB56E}"/>
              </a:ext>
            </a:extLst>
          </p:cNvPr>
          <p:cNvSpPr txBox="1"/>
          <p:nvPr/>
        </p:nvSpPr>
        <p:spPr>
          <a:xfrm>
            <a:off x="367863" y="283785"/>
            <a:ext cx="813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【</a:t>
            </a:r>
            <a:r>
              <a:rPr kumimoji="1" lang="ja-JP" altLang="en-US" sz="3200" dirty="0"/>
              <a:t>防災減災研修会　お品書き</a:t>
            </a:r>
            <a:r>
              <a:rPr kumimoji="1" lang="en-US" altLang="ja-JP" sz="3200" dirty="0"/>
              <a:t>】</a:t>
            </a:r>
            <a:endParaRPr kumimoji="1" lang="ja-JP" altLang="en-US" sz="3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2BF67C-D565-0B8E-45D0-0AA2AEAD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A6A1AB-9047-91EA-C140-021DB69D4BAC}"/>
              </a:ext>
            </a:extLst>
          </p:cNvPr>
          <p:cNvSpPr txBox="1"/>
          <p:nvPr/>
        </p:nvSpPr>
        <p:spPr>
          <a:xfrm>
            <a:off x="451944" y="767251"/>
            <a:ext cx="11130456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ja-JP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-祥南行書V-2004JIS" panose="03000709000000000000" pitchFamily="65" charset="-128"/>
              <a:ea typeface="ADL-祥南行書V-2004JIS" panose="03000709000000000000" pitchFamily="65" charset="-128"/>
            </a:endParaRPr>
          </a:p>
          <a:p>
            <a:r>
              <a:rPr lang="ja-JP" altLang="en-US" sz="2400" dirty="0"/>
              <a:t>◆２０２４．０１．０１能登半島地震から（令和の震度７を知る）</a:t>
            </a:r>
            <a:br>
              <a:rPr lang="en-US" altLang="ja-JP" sz="2400" dirty="0"/>
            </a:br>
            <a:r>
              <a:rPr lang="ja-JP" altLang="en-US" sz="2400" dirty="0"/>
              <a:t>　　　・・・あの　さだまさしさんメッセージも交えて</a:t>
            </a:r>
            <a:br>
              <a:rPr lang="en-US" altLang="ja-JP" sz="2400" dirty="0"/>
            </a:br>
            <a:r>
              <a:rPr lang="ja-JP" altLang="en-US" sz="2400" dirty="0"/>
              <a:t>　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/>
              <a:t>◆１９９５．０１．１７阪神淡路大震災から（平成の震度７を知る）</a:t>
            </a:r>
            <a:endParaRPr lang="en-US" altLang="ja-JP" sz="2400" dirty="0"/>
          </a:p>
          <a:p>
            <a:r>
              <a:rPr lang="ja-JP" altLang="en-US" sz="2400" dirty="0"/>
              <a:t>　　・・・あの朝神戸市東灘区に住んでいて、生還したわたしが語れること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◎生駒市の防災取り組みについて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◎「ハザードマップ」「避難準備情報」「南海トラフ巨大地震情報」等を“正しく”理解する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★有事のとき、すぐに役立つ「５つのヒント」を知る</a:t>
            </a:r>
            <a:endParaRPr lang="en-US" altLang="ja-JP" sz="3600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0258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21C06E-E03B-9B81-4DC3-DDB9964F8B10}"/>
              </a:ext>
            </a:extLst>
          </p:cNvPr>
          <p:cNvSpPr txBox="1"/>
          <p:nvPr/>
        </p:nvSpPr>
        <p:spPr>
          <a:xfrm>
            <a:off x="483477" y="183866"/>
            <a:ext cx="1086769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dirty="0"/>
          </a:p>
          <a:p>
            <a:r>
              <a:rPr lang="ja-JP" altLang="en-US" dirty="0"/>
              <a:t>　</a:t>
            </a:r>
            <a:r>
              <a:rPr lang="ja-JP" altLang="en-US" sz="4000" b="1" u="sng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★本日のまとめ★（これだけは覚えて！！！）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7B7392-1296-5980-CA14-9F8CB27C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A3CABE-1DA2-CD4B-FDAD-7D09295AA9CF}"/>
              </a:ext>
            </a:extLst>
          </p:cNvPr>
          <p:cNvSpPr txBox="1"/>
          <p:nvPr/>
        </p:nvSpPr>
        <p:spPr>
          <a:xfrm>
            <a:off x="840828" y="1038143"/>
            <a:ext cx="11067392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dirty="0"/>
          </a:p>
          <a:p>
            <a:r>
              <a:rPr lang="ja-JP" altLang="en-US" dirty="0"/>
              <a:t>　</a:t>
            </a:r>
            <a:r>
              <a:rPr lang="ja-JP" altLang="en-US" sz="2800" dirty="0"/>
              <a:t>自然災害から大切な命を守る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「５つのヒント」</a:t>
            </a:r>
            <a:endParaRPr lang="ja-JP" altLang="en-US" sz="2400" b="1" u="sng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400" b="1" u="sng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・寝室には「寝具」「非常持ち出し貴重品」以外を置かない</a:t>
            </a:r>
          </a:p>
          <a:p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・「そこにあるものでやる」「そこにいる人でやる」</a:t>
            </a: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「人」も「もの」もないときは自分で集める努力をする</a:t>
            </a:r>
          </a:p>
          <a:p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・誰に対しても「感謝の気持ち」を持ち続ける</a:t>
            </a:r>
          </a:p>
          <a:p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・すべてがだめなときにも、絶対に最後まであきらめない</a:t>
            </a:r>
          </a:p>
          <a:p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・自分の「好き」「得意」を使って、自分そしてすべての人の　「命」守る</a:t>
            </a:r>
          </a:p>
          <a:p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9826654D-84D9-4D60-3853-1BE89AE7134E}"/>
              </a:ext>
            </a:extLst>
          </p:cNvPr>
          <p:cNvSpPr/>
          <p:nvPr/>
        </p:nvSpPr>
        <p:spPr>
          <a:xfrm>
            <a:off x="686555" y="2165131"/>
            <a:ext cx="10212673" cy="4246179"/>
          </a:xfrm>
          <a:prstGeom prst="round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0988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A3791-DE20-3E20-1077-16B20E0E2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72BA3A4-B0E7-0AF3-8187-F47E4788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3C89DF-FF4F-BEE0-B648-2135C7542845}"/>
              </a:ext>
            </a:extLst>
          </p:cNvPr>
          <p:cNvSpPr txBox="1"/>
          <p:nvPr/>
        </p:nvSpPr>
        <p:spPr>
          <a:xfrm>
            <a:off x="451944" y="10519"/>
            <a:ext cx="1119351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ja-JP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-祥南行書V-2004JIS" panose="03000709000000000000" pitchFamily="65" charset="-128"/>
              <a:ea typeface="ADL-祥南行書V-2004JIS" panose="03000709000000000000" pitchFamily="65" charset="-128"/>
            </a:endParaRPr>
          </a:p>
          <a:p>
            <a:r>
              <a:rPr lang="ja-JP" altLang="en-US" sz="4400" dirty="0"/>
              <a:t>◆２０２４．０１．０１能登半島地震から</a:t>
            </a:r>
            <a:endParaRPr lang="en-US" altLang="ja-JP" sz="4400" dirty="0"/>
          </a:p>
          <a:p>
            <a:r>
              <a:rPr lang="ja-JP" altLang="en-US" sz="4400" dirty="0"/>
              <a:t>　　（令和の震度７を知る）</a:t>
            </a:r>
            <a:r>
              <a:rPr lang="ja-JP" altLang="en-US" sz="2400" dirty="0"/>
              <a:t>　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68CDD62-B65B-C24D-0E60-2BE41B8C7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64" y="2017987"/>
            <a:ext cx="5044056" cy="470337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CCFD7EF-BD26-173F-E239-37CF42E8D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148" y="2017987"/>
            <a:ext cx="3433360" cy="221599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A8E3672-8677-DE69-691D-19CB65D4A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08" y="4469302"/>
            <a:ext cx="3356856" cy="22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3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21C06E-E03B-9B81-4DC3-DDB9964F8B10}"/>
              </a:ext>
            </a:extLst>
          </p:cNvPr>
          <p:cNvSpPr txBox="1"/>
          <p:nvPr/>
        </p:nvSpPr>
        <p:spPr>
          <a:xfrm>
            <a:off x="1040524" y="562237"/>
            <a:ext cx="982717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２０２４．０１．０１能登半島地震から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（２０２４年５月３１日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NHK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「今夜も生でさだまさし　徳島放送局編」より）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39A42F5-0887-ADA6-6094-0C3119E01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2605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7B7392-1296-5980-CA14-9F8CB27C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66EF83-4A6A-F62D-20C2-BC34347307E7}"/>
              </a:ext>
            </a:extLst>
          </p:cNvPr>
          <p:cNvSpPr txBox="1"/>
          <p:nvPr/>
        </p:nvSpPr>
        <p:spPr>
          <a:xfrm>
            <a:off x="420415" y="194381"/>
            <a:ext cx="9827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２０２４．０１．０１能登半島地震から</a:t>
            </a:r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51B6477-16AA-7E02-711A-155DF707A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1" y="893379"/>
            <a:ext cx="5263918" cy="490839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0836706-B0C1-E2EC-7F22-BED06EE8E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23" y="194381"/>
            <a:ext cx="5707636" cy="368387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4B2E85A-0545-4F77-2BE5-7293412CC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743" y="3260589"/>
            <a:ext cx="5263918" cy="3597411"/>
          </a:xfrm>
          <a:prstGeom prst="rect">
            <a:avLst/>
          </a:prstGeom>
        </p:spPr>
      </p:pic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8DE6328A-6489-79F1-CAF7-19076165C493}"/>
              </a:ext>
            </a:extLst>
          </p:cNvPr>
          <p:cNvSpPr/>
          <p:nvPr/>
        </p:nvSpPr>
        <p:spPr>
          <a:xfrm>
            <a:off x="1765738" y="893379"/>
            <a:ext cx="1082565" cy="746235"/>
          </a:xfrm>
          <a:prstGeom prst="wedgeRectCallout">
            <a:avLst>
              <a:gd name="adj1" fmla="val 1497"/>
              <a:gd name="adj2" fmla="val 7658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</a:rPr>
              <a:t>震度７</a:t>
            </a:r>
            <a:endParaRPr kumimoji="1" lang="en-US" altLang="ja-JP" dirty="0">
              <a:solidFill>
                <a:schemeClr val="bg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bg1"/>
                </a:solidFill>
              </a:rPr>
              <a:t>輪島市</a:t>
            </a:r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2B445EAC-F523-ECBD-DD85-43A647717F4D}"/>
              </a:ext>
            </a:extLst>
          </p:cNvPr>
          <p:cNvSpPr/>
          <p:nvPr/>
        </p:nvSpPr>
        <p:spPr>
          <a:xfrm>
            <a:off x="122339" y="2280775"/>
            <a:ext cx="1082565" cy="746235"/>
          </a:xfrm>
          <a:prstGeom prst="wedgeRectCallout">
            <a:avLst>
              <a:gd name="adj1" fmla="val 55866"/>
              <a:gd name="adj2" fmla="val 15405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</a:rPr>
              <a:t>震度７志賀町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97E8E7A-974E-1724-E416-8A8D9A258782}"/>
              </a:ext>
            </a:extLst>
          </p:cNvPr>
          <p:cNvSpPr/>
          <p:nvPr/>
        </p:nvSpPr>
        <p:spPr>
          <a:xfrm>
            <a:off x="3615559" y="656046"/>
            <a:ext cx="1502979" cy="114122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5D2B9D68-4BF7-ADB6-DB11-478E4CF01F9E}"/>
              </a:ext>
            </a:extLst>
          </p:cNvPr>
          <p:cNvSpPr/>
          <p:nvPr/>
        </p:nvSpPr>
        <p:spPr>
          <a:xfrm>
            <a:off x="3074278" y="1964582"/>
            <a:ext cx="1502979" cy="114122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ストライプ 16">
            <a:extLst>
              <a:ext uri="{FF2B5EF4-FFF2-40B4-BE49-F238E27FC236}">
                <a16:creationId xmlns:a16="http://schemas.microsoft.com/office/drawing/2014/main" id="{D0F6A609-7320-C3D4-7132-17C7EA5D79C3}"/>
              </a:ext>
            </a:extLst>
          </p:cNvPr>
          <p:cNvSpPr/>
          <p:nvPr/>
        </p:nvSpPr>
        <p:spPr>
          <a:xfrm>
            <a:off x="5139557" y="914409"/>
            <a:ext cx="1240220" cy="798787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ストライプ 17">
            <a:extLst>
              <a:ext uri="{FF2B5EF4-FFF2-40B4-BE49-F238E27FC236}">
                <a16:creationId xmlns:a16="http://schemas.microsoft.com/office/drawing/2014/main" id="{3882AA81-C256-A961-833F-0D8D696BF801}"/>
              </a:ext>
            </a:extLst>
          </p:cNvPr>
          <p:cNvSpPr/>
          <p:nvPr/>
        </p:nvSpPr>
        <p:spPr>
          <a:xfrm rot="1763146">
            <a:off x="4392497" y="3115302"/>
            <a:ext cx="2478402" cy="798787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C4779CD7-B1B2-3715-F863-5B8F61AD7DBA}"/>
              </a:ext>
            </a:extLst>
          </p:cNvPr>
          <p:cNvSpPr/>
          <p:nvPr/>
        </p:nvSpPr>
        <p:spPr>
          <a:xfrm>
            <a:off x="9133490" y="1045779"/>
            <a:ext cx="2659117" cy="746235"/>
          </a:xfrm>
          <a:prstGeom prst="wedgeRectCallout">
            <a:avLst>
              <a:gd name="adj1" fmla="val -40796"/>
              <a:gd name="adj2" fmla="val -8116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</a:rPr>
              <a:t>震度６強</a:t>
            </a:r>
            <a:endParaRPr kumimoji="1" lang="en-US" altLang="ja-JP" dirty="0">
              <a:solidFill>
                <a:schemeClr val="bg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bg1"/>
                </a:solidFill>
              </a:rPr>
              <a:t>珠洲市木の浦ビレッジ</a:t>
            </a:r>
            <a:endParaRPr kumimoji="1" lang="en-US" altLang="ja-JP" dirty="0">
              <a:solidFill>
                <a:schemeClr val="bg1"/>
              </a:solidFill>
            </a:endParaRPr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763D5FBB-58D6-3251-C164-83ABD24FE63F}"/>
              </a:ext>
            </a:extLst>
          </p:cNvPr>
          <p:cNvSpPr/>
          <p:nvPr/>
        </p:nvSpPr>
        <p:spPr>
          <a:xfrm>
            <a:off x="8387255" y="5578475"/>
            <a:ext cx="2864069" cy="746235"/>
          </a:xfrm>
          <a:prstGeom prst="wedgeRectCallout">
            <a:avLst>
              <a:gd name="adj1" fmla="val 48011"/>
              <a:gd name="adj2" fmla="val -206513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</a:rPr>
              <a:t>震度６弱</a:t>
            </a:r>
            <a:endParaRPr kumimoji="1" lang="en-US" altLang="ja-JP" dirty="0">
              <a:solidFill>
                <a:schemeClr val="bg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bg1"/>
                </a:solidFill>
              </a:rPr>
              <a:t>能登町布浦地区（松波）</a:t>
            </a:r>
            <a:endParaRPr kumimoji="1"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764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649B5-EEA2-1DA2-7338-FB7E6291D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2A39BD9B-ED10-0319-A39B-78ACBE9E9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337" y="2045302"/>
            <a:ext cx="4365757" cy="303872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8745CD-AFC6-F40F-18A5-337EDED6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A9FE0-5986-4B6F-8D51-B361B9DA718A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3433EB9-A00D-F8CA-AAB6-D45315920054}"/>
              </a:ext>
            </a:extLst>
          </p:cNvPr>
          <p:cNvSpPr txBox="1"/>
          <p:nvPr/>
        </p:nvSpPr>
        <p:spPr>
          <a:xfrm>
            <a:off x="178676" y="10519"/>
            <a:ext cx="1176107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ja-JP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-祥南行書V-2004JIS" panose="03000709000000000000" pitchFamily="65" charset="-128"/>
              <a:ea typeface="ADL-祥南行書V-2004JIS" panose="03000709000000000000" pitchFamily="65" charset="-128"/>
            </a:endParaRPr>
          </a:p>
          <a:p>
            <a:r>
              <a:rPr lang="ja-JP" altLang="en-US" sz="4400" dirty="0"/>
              <a:t>◆１９９５．０１．１７阪神淡路大震災から</a:t>
            </a:r>
            <a:endParaRPr lang="en-US" altLang="ja-JP" sz="4400" dirty="0"/>
          </a:p>
          <a:p>
            <a:r>
              <a:rPr lang="ja-JP" altLang="en-US" sz="4400" dirty="0"/>
              <a:t>　　（平成の震度７を知る）</a:t>
            </a:r>
            <a:endParaRPr lang="en-US" altLang="ja-JP" sz="4400" dirty="0"/>
          </a:p>
          <a:p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CBC26D9-788F-B5D6-8076-6E9C77358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1" y="1971005"/>
            <a:ext cx="3598322" cy="24620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B89CC79-3069-9EE4-EA10-72F48FC9C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26" y="3655674"/>
            <a:ext cx="4269768" cy="320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66652"/>
      </p:ext>
    </p:extLst>
  </p:cSld>
  <p:clrMapOvr>
    <a:masterClrMapping/>
  </p:clrMapOvr>
</p:sld>
</file>

<file path=ppt/theme/theme1.xml><?xml version="1.0" encoding="utf-8"?>
<a:theme xmlns:a="http://schemas.openxmlformats.org/drawingml/2006/main" name="スライス">
  <a:themeElements>
    <a:clrScheme name="スライス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スライス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スライ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TM02900771[[fn=スライス]]</Template>
  <TotalTime>855</TotalTime>
  <Words>1757</Words>
  <Application>Microsoft Office PowerPoint</Application>
  <PresentationFormat>ワイド画面</PresentationFormat>
  <Paragraphs>220</Paragraphs>
  <Slides>22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9" baseType="lpstr">
      <vt:lpstr>ADL-祥南行書V-2004JIS</vt:lpstr>
      <vt:lpstr>ＭＳ Ｐゴシック</vt:lpstr>
      <vt:lpstr>游ゴシック</vt:lpstr>
      <vt:lpstr>Century Gothic</vt:lpstr>
      <vt:lpstr>Wingdings</vt:lpstr>
      <vt:lpstr>Wingdings 3</vt:lpstr>
      <vt:lpstr>スライス</vt:lpstr>
      <vt:lpstr>　奈良県生駒市 　　東菜畑２丁目　防災減災研修会 　　（阪神淡路大震災、能登半島地震からの防災ヒント）　　　　　　　　　　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直明 坂口</dc:creator>
  <cp:lastModifiedBy>直明 坂口</cp:lastModifiedBy>
  <cp:revision>34</cp:revision>
  <cp:lastPrinted>2024-08-28T12:14:10Z</cp:lastPrinted>
  <dcterms:created xsi:type="dcterms:W3CDTF">2024-05-21T06:08:48Z</dcterms:created>
  <dcterms:modified xsi:type="dcterms:W3CDTF">2025-06-13T07:10:28Z</dcterms:modified>
</cp:coreProperties>
</file>