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45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ma.go.jp/bosai/risk/" TargetMode="External"/><Relationship Id="rId3" Type="http://schemas.openxmlformats.org/officeDocument/2006/relationships/hyperlink" Target="https://www.city.ikoma.lg.jp/0000041816.html" TargetMode="External"/><Relationship Id="rId7" Type="http://schemas.openxmlformats.org/officeDocument/2006/relationships/hyperlink" Target="https://weathernews.jp/news/202606/260231/" TargetMode="External"/><Relationship Id="rId2" Type="http://schemas.openxmlformats.org/officeDocument/2006/relationships/hyperlink" Target="https://www.city.ikoma.lg.jp/0000041809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ity.ikoma.lg.jp/0000041819.html" TargetMode="External"/><Relationship Id="rId5" Type="http://schemas.openxmlformats.org/officeDocument/2006/relationships/hyperlink" Target="https://www.city.ikoma.lg.jp/0000041837.html" TargetMode="External"/><Relationship Id="rId4" Type="http://schemas.openxmlformats.org/officeDocument/2006/relationships/hyperlink" Target="https://www.city.ikoma.lg.jp/0000041834.html" TargetMode="External"/><Relationship Id="rId9" Type="http://schemas.openxmlformats.org/officeDocument/2006/relationships/hyperlink" Target="https://www.city.ikoma.lg.j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3084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69387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3400" b="1">
                <a:solidFill>
                  <a:srgbClr val="1A3752"/>
                </a:solidFill>
                <a:latin typeface="Yu Gothic"/>
              </a:defRPr>
            </a:pPr>
            <a:r>
              <a:rPr dirty="0"/>
              <a:t>6.26 </a:t>
            </a:r>
            <a:r>
              <a:rPr dirty="0" err="1"/>
              <a:t>竜田川氾濫</a:t>
            </a:r>
            <a:r>
              <a:rPr lang="ja-JP" altLang="en-US" dirty="0"/>
              <a:t>／</a:t>
            </a:r>
            <a:r>
              <a:rPr dirty="0" err="1"/>
              <a:t>防災の備え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3246120"/>
            <a:ext cx="9875520" cy="8229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300" b="1">
                <a:solidFill>
                  <a:srgbClr val="30847F"/>
                </a:solidFill>
                <a:latin typeface="Yu Gothic"/>
              </a:defRPr>
            </a:pPr>
            <a:r>
              <a:t>あの日の豪雨から学ぶ、わが家と地域の行動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3465" y="1945247"/>
            <a:ext cx="6700442" cy="276999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646E76"/>
                </a:solidFill>
                <a:latin typeface="Yu Gothic"/>
              </a:defRPr>
            </a:pPr>
            <a:r>
              <a:rPr lang="en-US" altLang="ja-JP" dirty="0"/>
              <a:t>2026</a:t>
            </a:r>
            <a:r>
              <a:rPr lang="ja-JP" altLang="en-US" dirty="0"/>
              <a:t>年</a:t>
            </a:r>
            <a:r>
              <a:rPr lang="en-US" altLang="ja-JP" dirty="0"/>
              <a:t>11</a:t>
            </a:r>
            <a:r>
              <a:rPr lang="ja-JP" altLang="en-US" dirty="0"/>
              <a:t>月</a:t>
            </a:r>
            <a:r>
              <a:rPr lang="en-US" altLang="ja-JP" dirty="0"/>
              <a:t>15</a:t>
            </a:r>
            <a:r>
              <a:rPr lang="ja-JP" altLang="en-US" dirty="0"/>
              <a:t>日（日）　　</a:t>
            </a:r>
            <a:r>
              <a:rPr lang="en-US" altLang="ja-JP" dirty="0"/>
              <a:t>2026</a:t>
            </a:r>
            <a:r>
              <a:rPr lang="ja-JP" altLang="en-US" dirty="0"/>
              <a:t>年度　東小フェス　　多目的室防災コーナー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9742502" y="5511373"/>
            <a:ext cx="2003396" cy="29238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100" b="0">
                <a:solidFill>
                  <a:srgbClr val="646E76"/>
                </a:solidFill>
                <a:latin typeface="Yu Gothic"/>
              </a:defRPr>
            </a:pPr>
            <a:r>
              <a:rPr lang="en-US" altLang="ja-JP" sz="1600" dirty="0"/>
              <a:t>Version</a:t>
            </a:r>
            <a:r>
              <a:rPr lang="ja-JP" altLang="en-US" sz="1600" dirty="0"/>
              <a:t>　　　１．０３</a:t>
            </a:r>
            <a:endParaRPr sz="16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FDF329B2-B8DC-2C5F-2826-C132BB4A2D55}"/>
              </a:ext>
            </a:extLst>
          </p:cNvPr>
          <p:cNvSpPr txBox="1"/>
          <p:nvPr/>
        </p:nvSpPr>
        <p:spPr>
          <a:xfrm>
            <a:off x="2509989" y="4499710"/>
            <a:ext cx="5102196" cy="29238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100" b="0">
                <a:solidFill>
                  <a:srgbClr val="646E76"/>
                </a:solidFill>
                <a:latin typeface="Yu Gothic"/>
              </a:defRPr>
            </a:pPr>
            <a:r>
              <a:rPr lang="ja-JP" altLang="en-US" sz="1600" dirty="0"/>
              <a:t>生駒市東菜畑</a:t>
            </a:r>
            <a:r>
              <a:rPr lang="en-US" altLang="ja-JP" sz="1600" dirty="0"/>
              <a:t>2</a:t>
            </a:r>
            <a:r>
              <a:rPr lang="ja-JP" altLang="en-US" sz="1600" dirty="0"/>
              <a:t>丁目自主防災会　　事務局長　（防災士）</a:t>
            </a:r>
            <a:endParaRPr sz="1600" dirty="0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8C1BDEF-840D-D198-002E-14F3A5E7B4BE}"/>
              </a:ext>
            </a:extLst>
          </p:cNvPr>
          <p:cNvSpPr txBox="1"/>
          <p:nvPr/>
        </p:nvSpPr>
        <p:spPr>
          <a:xfrm>
            <a:off x="6562267" y="4839678"/>
            <a:ext cx="4433980" cy="430887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100" b="0">
                <a:solidFill>
                  <a:srgbClr val="646E76"/>
                </a:solidFill>
                <a:latin typeface="Yu Gothic"/>
              </a:defRPr>
            </a:pPr>
            <a:r>
              <a:rPr lang="ja-JP" altLang="en-US" sz="2500" dirty="0"/>
              <a:t>坂口　直明（さかぐち　なおあき）</a:t>
            </a:r>
            <a:endParaRPr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０）はじめに｜何を伝えたいか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導入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51560"/>
            <a:ext cx="1097280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2026年6月26日早朝、生駒市内で豪雨による浸水・土砂災害が発生。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人的被害の報告はなかった一方、住宅・道路・公共施設などに大きな被害。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災害は「川の近く」だけの話ではない。雨・地形・排水・土砂が重なって起きる。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今日のゴール：①何が起きたか知る　②危険のサインを知る　③自分と家族の行動を決める。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44068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30847F"/>
                </a:solidFill>
                <a:latin typeface="Yu Gothic"/>
              </a:defRPr>
            </a:pPr>
            <a:r>
              <a:t>子ども向けの問いかけ：「大雨の日、家の人と何を確認しておく？」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出典・確認事項：生駒市「6月26日豪雨災害の被害状況」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１）6月26日豪雨のタイムライン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経過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51560"/>
            <a:ext cx="1600200" cy="530352"/>
          </a:xfrm>
          <a:prstGeom prst="roundRect">
            <a:avLst/>
          </a:prstGeom>
          <a:solidFill>
            <a:srgbClr val="346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前夜〜早朝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" y="1069848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雨が強まり、明け方に雷雨。大雨警報などが発表されたとの報道。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801367"/>
            <a:ext cx="1600200" cy="530352"/>
          </a:xfrm>
          <a:prstGeom prst="roundRect">
            <a:avLst/>
          </a:prstGeom>
          <a:solidFill>
            <a:srgbClr val="3084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7:08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1819655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市内の土砂災害警戒区域に警戒レベル4「避難指示」。災害対策本部を開設。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551176"/>
            <a:ext cx="1600200" cy="530352"/>
          </a:xfrm>
          <a:prstGeom prst="roundRect">
            <a:avLst/>
          </a:prstGeom>
          <a:solidFill>
            <a:srgbClr val="3084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7:30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2569464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市内の浸水想定区域にも警戒レベル4「避難指示」。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300984"/>
            <a:ext cx="1600200" cy="530352"/>
          </a:xfrm>
          <a:prstGeom prst="roundRect">
            <a:avLst/>
          </a:prstGeom>
          <a:solidFill>
            <a:srgbClr val="346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午前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319272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竜田川の増水・越水、道路や線路周辺の冠水、住宅浸水などが報じられる。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4050791"/>
            <a:ext cx="1600200" cy="530352"/>
          </a:xfrm>
          <a:prstGeom prst="roundRect">
            <a:avLst/>
          </a:prstGeom>
          <a:solidFill>
            <a:srgbClr val="346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10:57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3160" y="4069079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土砂災害に関する危険情報はレベル2相当へ変化。ただし避難指示は継続。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800600"/>
            <a:ext cx="1600200" cy="530352"/>
          </a:xfrm>
          <a:prstGeom prst="roundRect">
            <a:avLst/>
          </a:prstGeom>
          <a:solidFill>
            <a:srgbClr val="346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Yu Gothic"/>
              </a:defRPr>
            </a:pPr>
            <a:r>
              <a:t>6/27 朝〜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818888"/>
            <a:ext cx="905256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D343A"/>
                </a:solidFill>
                <a:latin typeface="Yu Gothic"/>
              </a:defRPr>
            </a:pPr>
            <a:r>
              <a:t>浸水想定区域の避難指示を6:45解除。土砂災害区域は段階的に切替・解除。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出典・確認事項：生駒市第1報・最終報、ウェザーニュース（6/26報道）。時刻は市公表資料を優先。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１）タイムラインから考える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気づき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51560"/>
            <a:ext cx="1097280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避難情報が出てから準備を始めるのではなく、雨が強まる前に確認を始める。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「雨が弱まった」「川の水位が下がった」ように見えても、解除情報が出るまでは安全と決めつけない。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道路の冠水・側溝からのあふれ・アンダーパスは、短時間で危険になることがある。</a:t>
            </a:r>
          </a:p>
          <a:p>
            <a:pPr>
              <a:spcAft>
                <a:spcPts val="1200"/>
              </a:spcAft>
              <a:defRPr sz="2000">
                <a:solidFill>
                  <a:srgbClr val="2D343A"/>
                </a:solidFill>
                <a:latin typeface="Yu Gothic"/>
              </a:defRPr>
            </a:pPr>
            <a:r>
              <a:t>家族で「誰が、いつ、どこへ、どうやって」を事前に決めておく。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349240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300" b="0">
                <a:solidFill>
                  <a:srgbClr val="B54138"/>
                </a:solidFill>
                <a:latin typeface="Yu Gothic"/>
              </a:defRPr>
            </a:pPr>
            <a:r>
              <a:t>※雨量・水位の詳細な時系列は、気象庁・奈良県の観測資料で追加確認する。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出典・確認事項：市の避難情報・報道資料から得られる教訓（講師による整理）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２）被害状況｜市内の広い範囲で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被害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3429000" cy="1645920"/>
          </a:xfrm>
          <a:prstGeom prst="roundRect">
            <a:avLst/>
          </a:prstGeom>
          <a:solidFill>
            <a:srgbClr val="EFF6F9"/>
          </a:solidFill>
          <a:ln w="25400">
            <a:solidFill>
              <a:srgbClr val="3084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3154680" cy="3657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30847F"/>
                </a:solidFill>
                <a:latin typeface="Yu Gothic"/>
              </a:defRPr>
            </a:pPr>
            <a:r>
              <a:t>人的被害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3154680" cy="7772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死者・行方不明者・負傷者</a:t>
            </a:r>
          </a:p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報告なし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234440"/>
            <a:ext cx="3429000" cy="1645920"/>
          </a:xfrm>
          <a:prstGeom prst="roundRect">
            <a:avLst/>
          </a:prstGeom>
          <a:solidFill>
            <a:srgbClr val="EFF6F9"/>
          </a:solidFill>
          <a:ln w="25400">
            <a:solidFill>
              <a:srgbClr val="346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0" y="1417320"/>
            <a:ext cx="3154680" cy="3657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346F99"/>
                </a:solidFill>
                <a:latin typeface="Yu Gothic"/>
              </a:defRPr>
            </a:pPr>
            <a:r>
              <a:t>床上浸水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1874519"/>
            <a:ext cx="3154680" cy="7772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87棟・79世帯</a:t>
            </a:r>
          </a:p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（7月14日 9時時点）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234440"/>
            <a:ext cx="3429000" cy="1645920"/>
          </a:xfrm>
          <a:prstGeom prst="roundRect">
            <a:avLst/>
          </a:prstGeom>
          <a:solidFill>
            <a:srgbClr val="EFF6F9"/>
          </a:solidFill>
          <a:ln w="25400">
            <a:solidFill>
              <a:srgbClr val="EBB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66760" y="1417320"/>
            <a:ext cx="3154680" cy="3657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EBB142"/>
                </a:solidFill>
                <a:latin typeface="Yu Gothic"/>
              </a:defRPr>
            </a:pPr>
            <a:r>
              <a:t>床下浸水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1874519"/>
            <a:ext cx="3154680" cy="7772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59棟・50世帯</a:t>
            </a:r>
          </a:p>
          <a:p>
            <a:pPr>
              <a:spcAft>
                <a:spcPts val="900"/>
              </a:spcAft>
              <a:defRPr sz="1800" b="1">
                <a:solidFill>
                  <a:srgbClr val="2D343A"/>
                </a:solidFill>
                <a:latin typeface="Yu Gothic"/>
              </a:defRPr>
            </a:pPr>
            <a:r>
              <a:t>（7月14日 9時時点）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246120"/>
            <a:ext cx="10972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D343A"/>
                </a:solidFill>
                <a:latin typeface="Yu Gothic"/>
              </a:defRPr>
            </a:pPr>
            <a:r>
              <a:t>土砂災害：市内各所で多数。住宅倒壊は報告なし。</a:t>
            </a:r>
          </a:p>
          <a:p>
            <a:pPr>
              <a:spcAft>
                <a:spcPts val="1200"/>
              </a:spcAft>
              <a:defRPr sz="1600">
                <a:solidFill>
                  <a:srgbClr val="2D343A"/>
                </a:solidFill>
                <a:latin typeface="Yu Gothic"/>
              </a:defRPr>
            </a:pPr>
            <a:r>
              <a:t>公共施設：北コミュニティセンター「ISTAはばたき」で地下全域と1階の一部が浸水。</a:t>
            </a:r>
          </a:p>
          <a:p>
            <a:pPr>
              <a:spcAft>
                <a:spcPts val="1200"/>
              </a:spcAft>
              <a:defRPr sz="1600">
                <a:solidFill>
                  <a:srgbClr val="2D343A"/>
                </a:solidFill>
                <a:latin typeface="Yu Gothic"/>
              </a:defRPr>
            </a:pPr>
            <a:r>
              <a:t>道路：道路のえぐれ・陥没、土砂崩れ、歩行者用アンダーパス通行止めなど。</a:t>
            </a:r>
          </a:p>
          <a:p>
            <a:pPr>
              <a:spcAft>
                <a:spcPts val="1200"/>
              </a:spcAft>
              <a:defRPr sz="1600">
                <a:solidFill>
                  <a:srgbClr val="2D343A"/>
                </a:solidFill>
                <a:latin typeface="Yu Gothic"/>
              </a:defRPr>
            </a:pPr>
            <a:r>
              <a:t>農地や護岸にも被害。竜田川の護岸崩れも市が公表。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出典・確認事項：生駒市「被害状況」（7/15更新）。数字は時点付きで示す。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３）市役所・危機管理課などの対応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公的対応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51560"/>
            <a:ext cx="1097280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6/26 7:08　災害対策本部を開設。土砂災害警戒区域に避難指示。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6/26 7:30　浸水想定区域にも避難指示。避難所を開設。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消防通報への対応、道路・公共施設などの被害確認、通行止めや断水情報の発信。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土のう・土のう袋の配布、被災世帯へのニーズ調査、災害ごみ・罹災証明・税減免等の支援案内。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生駒市社会福祉協議会の災害ボランティアセンター（7/2設置、8月末終了）など、復旧支援につなぐ対応。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577840"/>
            <a:ext cx="1069848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400" b="1">
                <a:solidFill>
                  <a:srgbClr val="30847F"/>
                </a:solidFill>
                <a:latin typeface="Yu Gothic"/>
              </a:defRPr>
            </a:pPr>
            <a:r>
              <a:t>公表資料は「初報→続報→最終報→被害状況・支援情報」と更新された。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出典・確認事項：生駒市第1報〜第4報、最終報、被災者支援情報（10/1更新）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４）市民・地域の対応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地域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51560"/>
            <a:ext cx="1097280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公開情報だけでは、各家庭・自治会ごとの行動を網羅できない。ここは地域の実例を追記する。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【追記欄】近所への声かけ／高齢者・要配慮者の確認／避難先への移動。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【追記欄】浸水後の片づけ、泥の除去、写真記録、被災者への物資・情報支援。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【追記欄】自治会・消防団・近隣住民・ボランティア等の連携。</a:t>
            </a:r>
          </a:p>
          <a:p>
            <a:pPr>
              <a:spcAft>
                <a:spcPts val="1200"/>
              </a:spcAft>
              <a:defRPr sz="1800">
                <a:solidFill>
                  <a:srgbClr val="2D343A"/>
                </a:solidFill>
                <a:latin typeface="Yu Gothic"/>
              </a:defRPr>
            </a:pPr>
            <a:r>
              <a:t>注意：危険な水の中に入らない。救助・確認のために川や冠水道路へ近づかない。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486400"/>
            <a:ext cx="10698480" cy="4572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300" b="0">
                <a:solidFill>
                  <a:srgbClr val="B54138"/>
                </a:solidFill>
                <a:latin typeface="Yu Gothic"/>
              </a:defRPr>
            </a:pPr>
            <a:r>
              <a:t>このスライドは、被災者のプライバシーに配慮し、本人の了解を得た事例だけ掲載。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出典・確認事項：市の支援情報＋講師・自治会で確認する地域の事実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５）防災の備え｜何を、どうする？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家庭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80160"/>
            <a:ext cx="2651760" cy="4251960"/>
          </a:xfrm>
          <a:prstGeom prst="roundRect">
            <a:avLst/>
          </a:prstGeom>
          <a:solidFill>
            <a:srgbClr val="EFF6F9"/>
          </a:solidFill>
          <a:ln>
            <a:solidFill>
              <a:srgbClr val="3084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7512" y="1508760"/>
            <a:ext cx="233172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30847F"/>
                </a:solidFill>
                <a:latin typeface="Yu Gothic"/>
              </a:defRPr>
            </a:pPr>
            <a:r>
              <a:t>知る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057400"/>
            <a:ext cx="24231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自宅・学校・通学路の浸水想定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避難場所と安全な経路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警戒レベルと避難情報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280160"/>
            <a:ext cx="2651760" cy="4251960"/>
          </a:xfrm>
          <a:prstGeom prst="roundRect">
            <a:avLst/>
          </a:prstGeom>
          <a:solidFill>
            <a:srgbClr val="EFF6F9"/>
          </a:solidFill>
          <a:ln>
            <a:solidFill>
              <a:srgbClr val="346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93592" y="1508760"/>
            <a:ext cx="233172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346F99"/>
                </a:solidFill>
                <a:latin typeface="Yu Gothic"/>
              </a:defRPr>
            </a:pPr>
            <a:r>
              <a:t>決める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8728" y="2057400"/>
            <a:ext cx="24231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家族の連絡方法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避難開始の目安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集合場所・待ち合わせ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280160"/>
            <a:ext cx="2651760" cy="4251960"/>
          </a:xfrm>
          <a:prstGeom prst="roundRect">
            <a:avLst/>
          </a:prstGeom>
          <a:solidFill>
            <a:srgbClr val="EFF6F9"/>
          </a:solidFill>
          <a:ln>
            <a:solidFill>
              <a:srgbClr val="EBB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1508760"/>
            <a:ext cx="233172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EBB142"/>
                </a:solidFill>
                <a:latin typeface="Yu Gothic"/>
              </a:defRPr>
            </a:pPr>
            <a:r>
              <a:t>備える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8" y="2057400"/>
            <a:ext cx="24231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水・食料・常備薬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懐中電灯・電池・充電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靴・雨具・簡易トイレ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81160" y="1280160"/>
            <a:ext cx="2651760" cy="4251960"/>
          </a:xfrm>
          <a:prstGeom prst="roundRect">
            <a:avLst/>
          </a:prstGeom>
          <a:solidFill>
            <a:srgbClr val="EFF6F9"/>
          </a:solidFill>
          <a:ln>
            <a:solidFill>
              <a:srgbClr val="B541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45752" y="1508760"/>
            <a:ext cx="233172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B54138"/>
                </a:solidFill>
                <a:latin typeface="Yu Gothic"/>
              </a:defRPr>
            </a:pPr>
            <a:r>
              <a:t>行動する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90888" y="2057400"/>
            <a:ext cx="24231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早めに安全な場所へ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川・側溝・地下道に近づかない</a:t>
            </a:r>
          </a:p>
          <a:p>
            <a:pPr>
              <a:spcAft>
                <a:spcPts val="1200"/>
              </a:spcAft>
              <a:defRPr sz="1500">
                <a:solidFill>
                  <a:srgbClr val="2D343A"/>
                </a:solidFill>
                <a:latin typeface="Yu Gothic"/>
              </a:defRPr>
            </a:pPr>
            <a:r>
              <a:t>避難情報・気象情報を確認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760720"/>
            <a:ext cx="106984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400" b="1">
                <a:solidFill>
                  <a:srgbClr val="1A3752"/>
                </a:solidFill>
                <a:latin typeface="Yu Gothic"/>
              </a:defRPr>
            </a:pPr>
            <a:r>
              <a:t>備蓄は「何日分」だけでなく、家族構成・薬・ペット・季節も考えて見直す。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出典・確認事項：生駒市ハザードマップ・防災情報、気象庁の防災情報を参照して地域版に更新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５）子どもと一緒に考える「わが家の約束」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参加型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07040" cy="594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400" b="1">
                <a:solidFill>
                  <a:srgbClr val="30847F"/>
                </a:solidFill>
                <a:latin typeface="Yu Gothic"/>
              </a:defRPr>
            </a:pPr>
            <a:r>
              <a:t>大雨のとき、どうする？　家族で３つ決めよう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57400"/>
            <a:ext cx="2743200" cy="713232"/>
          </a:xfrm>
          <a:prstGeom prst="roundRect">
            <a:avLst/>
          </a:prstGeom>
          <a:solidFill>
            <a:srgbClr val="3084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Yu Gothic"/>
              </a:defRPr>
            </a:pPr>
            <a:r>
              <a:t>① どこを見る？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3320" y="2130552"/>
            <a:ext cx="7406640" cy="594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43A"/>
                </a:solidFill>
                <a:latin typeface="Yu Gothic"/>
              </a:defRPr>
            </a:pPr>
            <a:r>
              <a:t>天気予報・自治体の避難情報・川や道路の状況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108960"/>
            <a:ext cx="2743200" cy="713232"/>
          </a:xfrm>
          <a:prstGeom prst="roundRect">
            <a:avLst/>
          </a:prstGeom>
          <a:solidFill>
            <a:srgbClr val="346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Yu Gothic"/>
              </a:defRPr>
            </a:pPr>
            <a:r>
              <a:t>② いつ動く？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182112"/>
            <a:ext cx="7406640" cy="594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43A"/>
                </a:solidFill>
                <a:latin typeface="Yu Gothic"/>
              </a:defRPr>
            </a:pPr>
            <a:r>
              <a:t>危険が高まる前／避難情報が出たら、状況に応じて早めに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160520"/>
            <a:ext cx="2743200" cy="713232"/>
          </a:xfrm>
          <a:prstGeom prst="roundRect">
            <a:avLst/>
          </a:prstGeom>
          <a:solidFill>
            <a:srgbClr val="EBB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Yu Gothic"/>
              </a:defRPr>
            </a:pPr>
            <a:r>
              <a:t>③ どこへ行く？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4233672"/>
            <a:ext cx="7406640" cy="594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43A"/>
                </a:solidFill>
                <a:latin typeface="Yu Gothic"/>
              </a:defRPr>
            </a:pPr>
            <a:r>
              <a:t>安全な避難先・複数の経路・連絡方法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486400"/>
            <a:ext cx="1069848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1300" b="0">
                <a:solidFill>
                  <a:srgbClr val="B54138"/>
                </a:solidFill>
                <a:latin typeface="Yu Gothic"/>
              </a:defRPr>
            </a:pPr>
            <a:r>
              <a:t>※避難先は「指定避難所」だけとは限らない。危険区域・建物の安全性・移動時の危険を確認。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6"/>
                </a:solidFill>
                <a:latin typeface="Yu Gothic"/>
              </a:defRPr>
            </a:pPr>
            <a:r>
              <a:t>出典・確認事項：一般的な防災行動の整理。地域の避難計画に合わせて修正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６）まとめ｜災害を「自分ごと」に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まとめ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51560"/>
            <a:ext cx="1097280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43A"/>
                </a:solidFill>
                <a:latin typeface="Yu Gothic"/>
              </a:defRPr>
            </a:pPr>
            <a:r>
              <a:t>6月26日の豪雨は、身近な地域でも大きな浸水・土砂災害が起こることを示した。</a:t>
            </a:r>
          </a:p>
          <a:p>
            <a:pPr>
              <a:spcAft>
                <a:spcPts val="1200"/>
              </a:spcAft>
              <a:defRPr sz="2100">
                <a:solidFill>
                  <a:srgbClr val="2D343A"/>
                </a:solidFill>
                <a:latin typeface="Yu Gothic"/>
              </a:defRPr>
            </a:pPr>
            <a:r>
              <a:t>人的被害がなかったことと、被害が小さかったことは同じではない。</a:t>
            </a:r>
          </a:p>
          <a:p>
            <a:pPr>
              <a:spcAft>
                <a:spcPts val="1200"/>
              </a:spcAft>
              <a:defRPr sz="2100">
                <a:solidFill>
                  <a:srgbClr val="2D343A"/>
                </a:solidFill>
                <a:latin typeface="Yu Gothic"/>
              </a:defRPr>
            </a:pPr>
            <a:r>
              <a:t>行政の情報を受け取るだけでなく、家庭・学校・地域で事前に行動を決めておく。</a:t>
            </a:r>
          </a:p>
          <a:p>
            <a:pPr>
              <a:spcAft>
                <a:spcPts val="1200"/>
              </a:spcAft>
              <a:defRPr sz="2100">
                <a:solidFill>
                  <a:srgbClr val="2D343A"/>
                </a:solidFill>
                <a:latin typeface="Yu Gothic"/>
              </a:defRPr>
            </a:pPr>
            <a:r>
              <a:t>「知る・決める・備える・早めに動く」。今日、家に帰って一つ実行しよう。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440680"/>
            <a:ext cx="10424160" cy="594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900"/>
              </a:spcAft>
              <a:defRPr sz="2200" b="1">
                <a:solidFill>
                  <a:srgbClr val="30847F"/>
                </a:solidFill>
                <a:latin typeface="Yu Gothic"/>
              </a:defRPr>
            </a:pPr>
            <a:r>
              <a:t>最後の問い：「今日、家族と一つだけ話すなら何にする？」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A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  <a:latin typeface="Yu Gothic"/>
              </a:defRPr>
            </a:pPr>
            <a:r>
              <a:t>９９）資料集｜公開情報リンク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E1EB"/>
                </a:solidFill>
                <a:latin typeface="Yu Gothic"/>
              </a:defRPr>
            </a:pPr>
            <a:r>
              <a:t>出典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2"/>
              </a:rPr>
              <a:t>生駒市：6月26日豪雨による被害状況（7/15更新）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2"/>
              </a:rPr>
              <a:t>https://www.city.ikoma.lg.jp/0000041809.html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81912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3"/>
              </a:rPr>
              <a:t>生駒市：豪雨による市内被害状況と対応（第1報）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3"/>
              </a:rPr>
              <a:t>https://www.city.ikoma.lg.jp/0000041816.html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03704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4"/>
              </a:rPr>
              <a:t>生駒市：豪雨による市内被害状況と対応（第4報）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4"/>
              </a:rPr>
              <a:t>https://www.city.ikoma.lg.jp/0000041834.html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25496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5"/>
              </a:rPr>
              <a:t>生駒市：豪雨による市内被害状況と対応（最終報）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5"/>
              </a:rPr>
              <a:t>https://www.city.ikoma.lg.jp/0000041837.html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447288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6"/>
              </a:rPr>
              <a:t>生駒市：被災者支援情報（10/1更新）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6"/>
              </a:rPr>
              <a:t>https://www.city.ikoma.lg.jp/0000041819.html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069080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7"/>
              </a:rPr>
              <a:t>ウェザーニュース：竜田川氾濫・冠水の報道（6/26）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7"/>
              </a:rPr>
              <a:t>https://weathernews.jp/news/202606/260231/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690872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8"/>
              </a:rPr>
              <a:t>気象庁：キキクル（危険度分布）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8"/>
              </a:rPr>
              <a:t>https://www.jma.go.jp/bosai/risk/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12664"/>
            <a:ext cx="1088136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46F99"/>
                </a:solidFill>
                <a:latin typeface="Yu Gothic"/>
                <a:hlinkClick r:id="rId9"/>
              </a:rPr>
              <a:t>生駒市公式ホームページ（防災情報・ハザードマップはここから確認）</a:t>
            </a:r>
          </a:p>
          <a:p>
            <a:r>
              <a:rPr sz="900">
                <a:solidFill>
                  <a:srgbClr val="646E76"/>
                </a:solidFill>
                <a:latin typeface="Yu Gothic"/>
                <a:hlinkClick r:id="rId9"/>
              </a:rPr>
              <a:t>https://www.city.ikoma.lg.jp/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080760"/>
            <a:ext cx="10972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54138"/>
                </a:solidFill>
                <a:latin typeface="Yu Gothic"/>
              </a:defRPr>
            </a:pPr>
            <a:r>
              <a:t>※公開ページは更新・移動することがあります。発表直前に再確認してください。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840</Words>
  <Application>Microsoft Office PowerPoint</Application>
  <PresentationFormat>ワイド画面</PresentationFormat>
  <Paragraphs>128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Yu Gothic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ABC</dc:creator>
  <cp:keywords/>
  <dc:description>generated using python-pptx</dc:description>
  <cp:lastModifiedBy>直明 坂口</cp:lastModifiedBy>
  <cp:revision>3</cp:revision>
  <cp:lastPrinted>2026-10-14T15:21:33Z</cp:lastPrinted>
  <dcterms:created xsi:type="dcterms:W3CDTF">2013-01-27T09:14:16Z</dcterms:created>
  <dcterms:modified xsi:type="dcterms:W3CDTF">2026-10-14T15:23:00Z</dcterms:modified>
  <cp:category/>
</cp:coreProperties>
</file>